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1" r:id="rId4"/>
  </p:sldMasterIdLst>
  <p:notesMasterIdLst>
    <p:notesMasterId r:id="rId29"/>
  </p:notesMasterIdLst>
  <p:sldIdLst>
    <p:sldId id="256" r:id="rId5"/>
    <p:sldId id="257" r:id="rId6"/>
    <p:sldId id="497" r:id="rId7"/>
    <p:sldId id="259" r:id="rId8"/>
    <p:sldId id="260" r:id="rId9"/>
    <p:sldId id="498" r:id="rId10"/>
    <p:sldId id="494" r:id="rId11"/>
    <p:sldId id="487" r:id="rId12"/>
    <p:sldId id="374" r:id="rId13"/>
    <p:sldId id="362" r:id="rId14"/>
    <p:sldId id="363" r:id="rId15"/>
    <p:sldId id="364" r:id="rId16"/>
    <p:sldId id="474" r:id="rId17"/>
    <p:sldId id="491" r:id="rId18"/>
    <p:sldId id="270" r:id="rId19"/>
    <p:sldId id="367" r:id="rId20"/>
    <p:sldId id="262" r:id="rId21"/>
    <p:sldId id="263" r:id="rId22"/>
    <p:sldId id="264" r:id="rId23"/>
    <p:sldId id="495" r:id="rId24"/>
    <p:sldId id="266" r:id="rId25"/>
    <p:sldId id="267" r:id="rId26"/>
    <p:sldId id="272" r:id="rId27"/>
    <p:sldId id="26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2F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7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DC7C8-9C3E-2142-91FF-1FDE622843E1}" type="datetimeFigureOut">
              <a:rPr lang="en-US" smtClean="0"/>
              <a:t>1/10/24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5CF5F-E1E5-0848-A37A-7AF1E9018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96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CarbonHub</a:t>
            </a:r>
            <a:r>
              <a:rPr lang="en-US" dirty="0"/>
              <a:t>, EnergyCAP and </a:t>
            </a:r>
            <a:r>
              <a:rPr lang="en-US" dirty="0" err="1"/>
              <a:t>Wattics</a:t>
            </a:r>
            <a:r>
              <a:rPr lang="en-US" dirty="0"/>
              <a:t> – in that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5CF5F-E1E5-0848-A37A-7AF1E90187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72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@Lalit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5CF5F-E1E5-0848-A37A-7AF1E90187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34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@Lalit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5CF5F-E1E5-0848-A37A-7AF1E90187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@Dave transitions to Lalit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5CF5F-E1E5-0848-A37A-7AF1E90187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88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@Lalit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5CF5F-E1E5-0848-A37A-7AF1E90187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9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@Lalit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5CF5F-E1E5-0848-A37A-7AF1E90187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8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@Lalit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5CF5F-E1E5-0848-A37A-7AF1E90187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23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@Lalit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5CF5F-E1E5-0848-A37A-7AF1E90187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18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@Lalit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5CF5F-E1E5-0848-A37A-7AF1E90187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38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@Lalit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5CF5F-E1E5-0848-A37A-7AF1E90187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60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@Dave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5CF5F-E1E5-0848-A37A-7AF1E90187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14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presen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22F0-F704-D74C-A307-EC6FA0C8D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967" y="3471042"/>
            <a:ext cx="6934555" cy="2893100"/>
          </a:xfr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wrap="square" lIns="365760" tIns="548640" rIns="548640" bIns="731520" anchor="b" anchorCtr="0">
            <a:spAutoFit/>
          </a:bodyPr>
          <a:lstStyle>
            <a:lvl1pPr>
              <a:lnSpc>
                <a:spcPct val="100000"/>
              </a:lnSpc>
              <a:defRPr sz="52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pic>
        <p:nvPicPr>
          <p:cNvPr id="4" name="Picture 3" descr="A blue letter g on a black background&#10;&#10;Description automatically generated">
            <a:extLst>
              <a:ext uri="{FF2B5EF4-FFF2-40B4-BE49-F238E27FC236}">
                <a16:creationId xmlns:a16="http://schemas.microsoft.com/office/drawing/2014/main" id="{A834BB06-B566-8F4E-B1DC-CAF2029B68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334" y="581563"/>
            <a:ext cx="2926080" cy="34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45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lient logo - 1 presenter - no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22F0-F704-D74C-A307-EC6FA0C8D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334" y="3136370"/>
            <a:ext cx="10562604" cy="3135987"/>
          </a:xfr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wrap="square" lIns="365760" tIns="182880" rIns="365760" bIns="2286000" anchor="b" anchorCtr="0">
            <a:spAutoFit/>
          </a:bodyPr>
          <a:lstStyle>
            <a:lvl1pPr algn="ctr">
              <a:lnSpc>
                <a:spcPts val="5300"/>
              </a:lnSpc>
              <a:defRPr sz="42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0C7771-67AC-4C4A-A47F-54DE7A5F7CAC}"/>
              </a:ext>
            </a:extLst>
          </p:cNvPr>
          <p:cNvCxnSpPr>
            <a:cxnSpLocks/>
          </p:cNvCxnSpPr>
          <p:nvPr userDrawn="1"/>
        </p:nvCxnSpPr>
        <p:spPr>
          <a:xfrm>
            <a:off x="6449742" y="294017"/>
            <a:ext cx="0" cy="997074"/>
          </a:xfrm>
          <a:prstGeom prst="line">
            <a:avLst/>
          </a:prstGeom>
          <a:ln w="25400">
            <a:solidFill>
              <a:srgbClr val="162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6613138-DF2C-6649-A905-241C11F993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47772" y="4876569"/>
            <a:ext cx="5168564" cy="800100"/>
          </a:xfrm>
        </p:spPr>
        <p:txBody>
          <a:bodyPr wrap="none" tIns="0" bIns="0" anchor="ctr" anchorCtr="0">
            <a:noAutofit/>
          </a:bodyPr>
          <a:lstStyle>
            <a:lvl1pPr marL="0" indent="0">
              <a:lnSpc>
                <a:spcPts val="1400"/>
              </a:lnSpc>
              <a:buNone/>
              <a:defRPr sz="1700" b="0" i="0">
                <a:solidFill>
                  <a:schemeClr val="tx2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52811CB-2E32-7246-A4D7-21372CD3D3B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56776" y="4814761"/>
            <a:ext cx="914400" cy="914400"/>
          </a:xfrm>
          <a:prstGeom prst="ellipse">
            <a:avLst/>
          </a:prstGeom>
          <a:ln w="6350">
            <a:solidFill>
              <a:srgbClr val="162F3B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300"/>
            </a:lvl1pPr>
          </a:lstStyle>
          <a:p>
            <a:r>
              <a:rPr lang="en-US" dirty="0"/>
              <a:t>Add headshot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64E0880-CEBA-934A-B8D4-48B6CEE1F44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693663" y="294017"/>
            <a:ext cx="1711325" cy="985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7" descr="A blue letter g on a black background&#10;&#10;Description automatically generated">
            <a:extLst>
              <a:ext uri="{FF2B5EF4-FFF2-40B4-BE49-F238E27FC236}">
                <a16:creationId xmlns:a16="http://schemas.microsoft.com/office/drawing/2014/main" id="{89F1AFA6-4541-8E4F-8BB8-5002E0C156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24736" y="663652"/>
            <a:ext cx="2529393" cy="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20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Content (left aligned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44E31C9-C13C-EA43-8EEB-63F18982E8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9875" y="365760"/>
            <a:ext cx="11612880" cy="701731"/>
          </a:xfr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lIns="457200" tIns="228600" rIns="274320" bIns="137160" anchor="t" anchorCtr="0">
            <a:spAutoFit/>
          </a:bodyPr>
          <a:lstStyle>
            <a:lvl1pPr marL="0" indent="0" algn="l">
              <a:buNone/>
              <a:defRPr sz="2400" b="1" i="0">
                <a:solidFill>
                  <a:srgbClr val="162F3B"/>
                </a:solidFill>
                <a:latin typeface="Avenir Next LT Pro" panose="020B0504020202020204" pitchFamily="34" charset="77"/>
              </a:defRPr>
            </a:lvl1pPr>
            <a:lvl2pPr algn="ctr">
              <a:defRPr b="1" i="0">
                <a:latin typeface="Avenir Next LT Pro" panose="020B0504020202020204" pitchFamily="34" charset="77"/>
              </a:defRPr>
            </a:lvl2pPr>
            <a:lvl3pPr algn="ctr">
              <a:defRPr b="1" i="0">
                <a:latin typeface="Avenir Next LT Pro" panose="020B0504020202020204" pitchFamily="34" charset="77"/>
              </a:defRPr>
            </a:lvl3pPr>
            <a:lvl4pPr algn="ctr">
              <a:defRPr b="1" i="0">
                <a:latin typeface="Avenir Next LT Pro" panose="020B0504020202020204" pitchFamily="34" charset="77"/>
              </a:defRPr>
            </a:lvl4pPr>
            <a:lvl5pPr algn="ctr">
              <a:defRPr b="1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A8E32A-0E49-4D43-A0B2-1D513D71449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0079" y="1554480"/>
            <a:ext cx="10939467" cy="4937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1pPr>
            <a:lvl2pPr marL="45720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F3D95C-0540-B6F3-1F8E-97A67E4B6877}"/>
              </a:ext>
            </a:extLst>
          </p:cNvPr>
          <p:cNvGrpSpPr/>
          <p:nvPr userDrawn="1"/>
        </p:nvGrpSpPr>
        <p:grpSpPr>
          <a:xfrm>
            <a:off x="5092297" y="6581773"/>
            <a:ext cx="2003173" cy="125999"/>
            <a:chOff x="5092297" y="6581773"/>
            <a:chExt cx="2003173" cy="125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C8C9BEB-24A7-B169-E88B-0AA248978C74}"/>
                </a:ext>
              </a:extLst>
            </p:cNvPr>
            <p:cNvSpPr txBox="1"/>
            <p:nvPr/>
          </p:nvSpPr>
          <p:spPr>
            <a:xfrm>
              <a:off x="5982398" y="6581773"/>
              <a:ext cx="1113072" cy="125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en-US" sz="800" dirty="0">
                  <a:solidFill>
                    <a:srgbClr val="5E6D79"/>
                  </a:solidFill>
                  <a:latin typeface="Avenir Next LT Pro" panose="020B0504020202020204" pitchFamily="34" charset="77"/>
                </a:rPr>
                <a:t>©2024 </a:t>
              </a:r>
              <a:r>
                <a:rPr lang="en-US" sz="800" dirty="0" err="1">
                  <a:solidFill>
                    <a:srgbClr val="5E6D79"/>
                  </a:solidFill>
                  <a:latin typeface="Avenir Next LT Pro" panose="020B0504020202020204" pitchFamily="34" charset="77"/>
                </a:rPr>
                <a:t>EnergyCAP</a:t>
              </a:r>
              <a:r>
                <a:rPr lang="en-US" sz="800" dirty="0">
                  <a:solidFill>
                    <a:srgbClr val="5E6D79"/>
                  </a:solidFill>
                  <a:latin typeface="Avenir Next LT Pro" panose="020B0504020202020204" pitchFamily="34" charset="77"/>
                </a:rPr>
                <a:t>, LLC</a:t>
              </a:r>
              <a:endParaRPr lang="en-US" sz="8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0112A8-9CBC-FD48-23B0-5DDA1D56BEFA}"/>
                </a:ext>
              </a:extLst>
            </p:cNvPr>
            <p:cNvSpPr/>
            <p:nvPr/>
          </p:nvSpPr>
          <p:spPr>
            <a:xfrm>
              <a:off x="5899323" y="6625791"/>
              <a:ext cx="18288" cy="18288"/>
            </a:xfrm>
            <a:prstGeom prst="rect">
              <a:avLst/>
            </a:prstGeom>
            <a:solidFill>
              <a:srgbClr val="5E6D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ue letter g on a black background&#10;&#10;Description automatically generated">
              <a:extLst>
                <a:ext uri="{FF2B5EF4-FFF2-40B4-BE49-F238E27FC236}">
                  <a16:creationId xmlns:a16="http://schemas.microsoft.com/office/drawing/2014/main" id="{0ACE4EB2-F49C-1291-FCD4-FC454B62F7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092297" y="6594765"/>
              <a:ext cx="740664" cy="86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4662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content (center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4542E50-A371-7742-8279-361E5387B1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9875" y="365760"/>
            <a:ext cx="11612880" cy="701731"/>
          </a:xfr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lIns="457200" tIns="228600" rIns="274320" bIns="137160" anchor="t" anchorCtr="0">
            <a:spAutoFit/>
          </a:bodyPr>
          <a:lstStyle>
            <a:lvl1pPr marL="0" indent="0" algn="ctr">
              <a:buNone/>
              <a:defRPr sz="2400" b="1" i="0">
                <a:solidFill>
                  <a:srgbClr val="162F3B"/>
                </a:solidFill>
                <a:latin typeface="Avenir Next LT Pro" panose="020B0504020202020204" pitchFamily="34" charset="77"/>
              </a:defRPr>
            </a:lvl1pPr>
            <a:lvl2pPr algn="ctr">
              <a:defRPr b="1" i="0">
                <a:latin typeface="Avenir Next LT Pro" panose="020B0504020202020204" pitchFamily="34" charset="77"/>
              </a:defRPr>
            </a:lvl2pPr>
            <a:lvl3pPr algn="ctr">
              <a:defRPr b="1" i="0">
                <a:latin typeface="Avenir Next LT Pro" panose="020B0504020202020204" pitchFamily="34" charset="77"/>
              </a:defRPr>
            </a:lvl3pPr>
            <a:lvl4pPr algn="ctr">
              <a:defRPr b="1" i="0">
                <a:latin typeface="Avenir Next LT Pro" panose="020B0504020202020204" pitchFamily="34" charset="77"/>
              </a:defRPr>
            </a:lvl4pPr>
            <a:lvl5pPr algn="ctr">
              <a:defRPr b="1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CDE2522-EEE3-D24F-A591-BD33E534CBA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0079" y="1554480"/>
            <a:ext cx="10939467" cy="4937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1pPr>
            <a:lvl2pPr marL="45720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202D25-E039-4735-45E6-CCB6943EBF30}"/>
              </a:ext>
            </a:extLst>
          </p:cNvPr>
          <p:cNvGrpSpPr/>
          <p:nvPr userDrawn="1"/>
        </p:nvGrpSpPr>
        <p:grpSpPr>
          <a:xfrm>
            <a:off x="5092297" y="6581773"/>
            <a:ext cx="2003173" cy="125999"/>
            <a:chOff x="5092297" y="6581773"/>
            <a:chExt cx="2003173" cy="125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11FC7D-77DE-E1BB-51E0-2A0B14C16D4F}"/>
                </a:ext>
              </a:extLst>
            </p:cNvPr>
            <p:cNvSpPr txBox="1"/>
            <p:nvPr/>
          </p:nvSpPr>
          <p:spPr>
            <a:xfrm>
              <a:off x="5982398" y="6581773"/>
              <a:ext cx="1113072" cy="125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en-US" sz="800" dirty="0">
                  <a:solidFill>
                    <a:srgbClr val="5E6D79"/>
                  </a:solidFill>
                  <a:latin typeface="Avenir Next LT Pro" panose="020B0504020202020204" pitchFamily="34" charset="77"/>
                </a:rPr>
                <a:t>©2024 </a:t>
              </a:r>
              <a:r>
                <a:rPr lang="en-US" sz="800" dirty="0" err="1">
                  <a:solidFill>
                    <a:srgbClr val="5E6D79"/>
                  </a:solidFill>
                  <a:latin typeface="Avenir Next LT Pro" panose="020B0504020202020204" pitchFamily="34" charset="77"/>
                </a:rPr>
                <a:t>EnergyCAP</a:t>
              </a:r>
              <a:r>
                <a:rPr lang="en-US" sz="800" dirty="0">
                  <a:solidFill>
                    <a:srgbClr val="5E6D79"/>
                  </a:solidFill>
                  <a:latin typeface="Avenir Next LT Pro" panose="020B0504020202020204" pitchFamily="34" charset="77"/>
                </a:rPr>
                <a:t>, LLC</a:t>
              </a:r>
              <a:endParaRPr lang="en-US" sz="8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9FB9F4-06E2-2F55-98B5-59D06A4D2C7C}"/>
                </a:ext>
              </a:extLst>
            </p:cNvPr>
            <p:cNvSpPr/>
            <p:nvPr/>
          </p:nvSpPr>
          <p:spPr>
            <a:xfrm>
              <a:off x="5899323" y="6625791"/>
              <a:ext cx="18288" cy="18288"/>
            </a:xfrm>
            <a:prstGeom prst="rect">
              <a:avLst/>
            </a:prstGeom>
            <a:solidFill>
              <a:srgbClr val="5E6D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ue letter g on a black background&#10;&#10;Description automatically generated">
              <a:extLst>
                <a:ext uri="{FF2B5EF4-FFF2-40B4-BE49-F238E27FC236}">
                  <a16:creationId xmlns:a16="http://schemas.microsoft.com/office/drawing/2014/main" id="{2DFA25AC-7071-6579-C4D5-6098FB70D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092297" y="6594765"/>
              <a:ext cx="740664" cy="86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4201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ubtitle (center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44E31C9-C13C-EA43-8EEB-63F18982E8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9875" y="365760"/>
            <a:ext cx="11612880" cy="701731"/>
          </a:xfr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lIns="457200" tIns="228600" rIns="274320" bIns="137160" anchor="t" anchorCtr="0">
            <a:spAutoFit/>
          </a:bodyPr>
          <a:lstStyle>
            <a:lvl1pPr marL="0" indent="0" algn="ctr">
              <a:buNone/>
              <a:defRPr sz="2400" b="1" i="0">
                <a:solidFill>
                  <a:srgbClr val="162F3B"/>
                </a:solidFill>
                <a:latin typeface="Avenir Next LT Pro" panose="020B0504020202020204" pitchFamily="34" charset="77"/>
              </a:defRPr>
            </a:lvl1pPr>
            <a:lvl2pPr algn="ctr">
              <a:defRPr b="1" i="0">
                <a:latin typeface="Avenir Next LT Pro" panose="020B0504020202020204" pitchFamily="34" charset="77"/>
              </a:defRPr>
            </a:lvl2pPr>
            <a:lvl3pPr algn="ctr">
              <a:defRPr b="1" i="0">
                <a:latin typeface="Avenir Next LT Pro" panose="020B0504020202020204" pitchFamily="34" charset="77"/>
              </a:defRPr>
            </a:lvl3pPr>
            <a:lvl4pPr algn="ctr">
              <a:defRPr b="1" i="0">
                <a:latin typeface="Avenir Next LT Pro" panose="020B0504020202020204" pitchFamily="34" charset="77"/>
              </a:defRPr>
            </a:lvl4pPr>
            <a:lvl5pPr algn="ctr">
              <a:defRPr b="1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17D332-C2B4-954E-B94D-4053598E26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475" y="1554480"/>
            <a:ext cx="10941050" cy="92513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EFE43-DE3B-11FF-BB98-F1C505B57FE7}"/>
              </a:ext>
            </a:extLst>
          </p:cNvPr>
          <p:cNvGrpSpPr/>
          <p:nvPr userDrawn="1"/>
        </p:nvGrpSpPr>
        <p:grpSpPr>
          <a:xfrm>
            <a:off x="5092297" y="6581773"/>
            <a:ext cx="2003173" cy="125999"/>
            <a:chOff x="5092297" y="6581773"/>
            <a:chExt cx="2003173" cy="125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768153-04FC-7F20-2E9C-4CFD2CE84C8C}"/>
                </a:ext>
              </a:extLst>
            </p:cNvPr>
            <p:cNvSpPr txBox="1"/>
            <p:nvPr/>
          </p:nvSpPr>
          <p:spPr>
            <a:xfrm>
              <a:off x="5982398" y="6581773"/>
              <a:ext cx="1113072" cy="125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en-US" sz="800" dirty="0">
                  <a:solidFill>
                    <a:srgbClr val="5E6D79"/>
                  </a:solidFill>
                  <a:latin typeface="Avenir Next LT Pro" panose="020B0504020202020204" pitchFamily="34" charset="77"/>
                </a:rPr>
                <a:t>©2024 </a:t>
              </a:r>
              <a:r>
                <a:rPr lang="en-US" sz="800" dirty="0" err="1">
                  <a:solidFill>
                    <a:srgbClr val="5E6D79"/>
                  </a:solidFill>
                  <a:latin typeface="Avenir Next LT Pro" panose="020B0504020202020204" pitchFamily="34" charset="77"/>
                </a:rPr>
                <a:t>EnergyCAP</a:t>
              </a:r>
              <a:r>
                <a:rPr lang="en-US" sz="800" dirty="0">
                  <a:solidFill>
                    <a:srgbClr val="5E6D79"/>
                  </a:solidFill>
                  <a:latin typeface="Avenir Next LT Pro" panose="020B0504020202020204" pitchFamily="34" charset="77"/>
                </a:rPr>
                <a:t>, LLC</a:t>
              </a:r>
              <a:endParaRPr lang="en-US" sz="8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1F7B12A-C064-8477-CB6F-D03F95A2E3BF}"/>
                </a:ext>
              </a:extLst>
            </p:cNvPr>
            <p:cNvSpPr/>
            <p:nvPr/>
          </p:nvSpPr>
          <p:spPr>
            <a:xfrm>
              <a:off x="5899323" y="6625791"/>
              <a:ext cx="18288" cy="18288"/>
            </a:xfrm>
            <a:prstGeom prst="rect">
              <a:avLst/>
            </a:prstGeom>
            <a:solidFill>
              <a:srgbClr val="5E6D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blue letter g on a black background&#10;&#10;Description automatically generated">
              <a:extLst>
                <a:ext uri="{FF2B5EF4-FFF2-40B4-BE49-F238E27FC236}">
                  <a16:creationId xmlns:a16="http://schemas.microsoft.com/office/drawing/2014/main" id="{DA96EA9E-5BE2-B2C9-163B-2F61EBDB3D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092297" y="6594765"/>
              <a:ext cx="740664" cy="86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9166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2 column (left align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44E31C9-C13C-EA43-8EEB-63F18982E8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9875" y="365760"/>
            <a:ext cx="11612880" cy="701731"/>
          </a:xfr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lIns="457200" tIns="228600" rIns="274320" bIns="137160" anchor="t" anchorCtr="0">
            <a:spAutoFit/>
          </a:bodyPr>
          <a:lstStyle>
            <a:lvl1pPr marL="0" indent="0" algn="l">
              <a:buNone/>
              <a:defRPr sz="2400" b="1" i="0">
                <a:solidFill>
                  <a:srgbClr val="162F3B"/>
                </a:solidFill>
                <a:latin typeface="Avenir Next LT Pro" panose="020B0504020202020204" pitchFamily="34" charset="77"/>
              </a:defRPr>
            </a:lvl1pPr>
            <a:lvl2pPr algn="ctr">
              <a:defRPr b="1" i="0">
                <a:latin typeface="Avenir Next LT Pro" panose="020B0504020202020204" pitchFamily="34" charset="77"/>
              </a:defRPr>
            </a:lvl2pPr>
            <a:lvl3pPr algn="ctr">
              <a:defRPr b="1" i="0">
                <a:latin typeface="Avenir Next LT Pro" panose="020B0504020202020204" pitchFamily="34" charset="77"/>
              </a:defRPr>
            </a:lvl3pPr>
            <a:lvl4pPr algn="ctr">
              <a:defRPr b="1" i="0">
                <a:latin typeface="Avenir Next LT Pro" panose="020B0504020202020204" pitchFamily="34" charset="77"/>
              </a:defRPr>
            </a:lvl4pPr>
            <a:lvl5pPr algn="ctr">
              <a:defRPr b="1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A8E32A-0E49-4D43-A0B2-1D513D71449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0079" y="1554480"/>
            <a:ext cx="5187971" cy="4937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1pPr>
            <a:lvl2pPr marL="45720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1062E6-3ED2-DE48-98F5-A4000BAFC44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86114" y="1554480"/>
            <a:ext cx="5187971" cy="4937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1pPr>
            <a:lvl2pPr marL="45720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0B9C4A-CB4B-6EBB-FC25-819CE1192908}"/>
              </a:ext>
            </a:extLst>
          </p:cNvPr>
          <p:cNvGrpSpPr/>
          <p:nvPr userDrawn="1"/>
        </p:nvGrpSpPr>
        <p:grpSpPr>
          <a:xfrm>
            <a:off x="5092297" y="6581773"/>
            <a:ext cx="2003173" cy="125999"/>
            <a:chOff x="5092297" y="6581773"/>
            <a:chExt cx="2003173" cy="125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2940FF3-90BF-1F43-D750-F2701E3B9986}"/>
                </a:ext>
              </a:extLst>
            </p:cNvPr>
            <p:cNvSpPr txBox="1"/>
            <p:nvPr/>
          </p:nvSpPr>
          <p:spPr>
            <a:xfrm>
              <a:off x="5982398" y="6581773"/>
              <a:ext cx="1113072" cy="125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en-US" sz="800" dirty="0">
                  <a:solidFill>
                    <a:srgbClr val="5E6D79"/>
                  </a:solidFill>
                  <a:latin typeface="Avenir Next LT Pro" panose="020B0504020202020204" pitchFamily="34" charset="77"/>
                </a:rPr>
                <a:t>©2024 </a:t>
              </a:r>
              <a:r>
                <a:rPr lang="en-US" sz="800" dirty="0" err="1">
                  <a:solidFill>
                    <a:srgbClr val="5E6D79"/>
                  </a:solidFill>
                  <a:latin typeface="Avenir Next LT Pro" panose="020B0504020202020204" pitchFamily="34" charset="77"/>
                </a:rPr>
                <a:t>EnergyCAP</a:t>
              </a:r>
              <a:r>
                <a:rPr lang="en-US" sz="800" dirty="0">
                  <a:solidFill>
                    <a:srgbClr val="5E6D79"/>
                  </a:solidFill>
                  <a:latin typeface="Avenir Next LT Pro" panose="020B0504020202020204" pitchFamily="34" charset="77"/>
                </a:rPr>
                <a:t>, LLC</a:t>
              </a:r>
              <a:endParaRPr lang="en-US" sz="8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53BE2A-0702-A0D8-356E-DD1C17E092D7}"/>
                </a:ext>
              </a:extLst>
            </p:cNvPr>
            <p:cNvSpPr/>
            <p:nvPr/>
          </p:nvSpPr>
          <p:spPr>
            <a:xfrm>
              <a:off x="5899323" y="6625791"/>
              <a:ext cx="18288" cy="18288"/>
            </a:xfrm>
            <a:prstGeom prst="rect">
              <a:avLst/>
            </a:prstGeom>
            <a:solidFill>
              <a:srgbClr val="5E6D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ue letter g on a black background&#10;&#10;Description automatically generated">
              <a:extLst>
                <a:ext uri="{FF2B5EF4-FFF2-40B4-BE49-F238E27FC236}">
                  <a16:creationId xmlns:a16="http://schemas.microsoft.com/office/drawing/2014/main" id="{B675D00B-0C43-4416-2603-A058DF378B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092297" y="6594765"/>
              <a:ext cx="740664" cy="86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5677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964497C3-17BF-254A-B2D4-67A23362E2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4879" y="1905508"/>
            <a:ext cx="9362243" cy="2354491"/>
          </a:xfrm>
          <a:prstGeom prst="rect">
            <a:avLst/>
          </a:prstGeo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wrap="square" lIns="548640" tIns="822960" rIns="548640" bIns="822960" anchor="ctr" anchorCtr="0">
            <a:spAutoFit/>
          </a:bodyPr>
          <a:lstStyle>
            <a:lvl1pPr algn="ctr">
              <a:defRPr sz="50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US" dirty="0"/>
              <a:t>Click to edit impact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F82E1F-086E-C54E-8182-26B3E55359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3355" y="6598818"/>
            <a:ext cx="731520" cy="9204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DF000C8-BFB4-E145-A96D-A98F5EB23731}"/>
              </a:ext>
            </a:extLst>
          </p:cNvPr>
          <p:cNvGrpSpPr/>
          <p:nvPr userDrawn="1"/>
        </p:nvGrpSpPr>
        <p:grpSpPr>
          <a:xfrm>
            <a:off x="5896080" y="6585016"/>
            <a:ext cx="1199390" cy="125999"/>
            <a:chOff x="8632062" y="6585016"/>
            <a:chExt cx="1199390" cy="12599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D7C953-18FF-E345-A8B9-1258E365AB0D}"/>
                </a:ext>
              </a:extLst>
            </p:cNvPr>
            <p:cNvSpPr txBox="1"/>
            <p:nvPr/>
          </p:nvSpPr>
          <p:spPr>
            <a:xfrm>
              <a:off x="8718380" y="6585016"/>
              <a:ext cx="1113072" cy="125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en-US" sz="800" dirty="0">
                  <a:solidFill>
                    <a:schemeClr val="bg1"/>
                  </a:solidFill>
                  <a:latin typeface="Avenir Next LT Pro" panose="020B0504020202020204" pitchFamily="34" charset="77"/>
                </a:rPr>
                <a:t>©2022 EnergyCAP, LLC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1974DF-5A58-BD4B-9F90-BC80474C0745}"/>
                </a:ext>
              </a:extLst>
            </p:cNvPr>
            <p:cNvSpPr/>
            <p:nvPr/>
          </p:nvSpPr>
          <p:spPr>
            <a:xfrm>
              <a:off x="8632062" y="6625791"/>
              <a:ext cx="18288" cy="18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2F4F003-FB46-49C7-88C0-F507FB9149D6}"/>
              </a:ext>
            </a:extLst>
          </p:cNvPr>
          <p:cNvGrpSpPr/>
          <p:nvPr userDrawn="1"/>
        </p:nvGrpSpPr>
        <p:grpSpPr>
          <a:xfrm>
            <a:off x="5092297" y="6581773"/>
            <a:ext cx="2003173" cy="125999"/>
            <a:chOff x="5092297" y="6581773"/>
            <a:chExt cx="2003173" cy="125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813AD3-6E75-5DC2-8655-B2010834F6D5}"/>
                </a:ext>
              </a:extLst>
            </p:cNvPr>
            <p:cNvSpPr txBox="1"/>
            <p:nvPr/>
          </p:nvSpPr>
          <p:spPr>
            <a:xfrm>
              <a:off x="5982398" y="6581773"/>
              <a:ext cx="1113072" cy="125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en-US" sz="800" dirty="0">
                  <a:solidFill>
                    <a:srgbClr val="5E6D79"/>
                  </a:solidFill>
                  <a:latin typeface="Avenir Next LT Pro" panose="020B0504020202020204" pitchFamily="34" charset="77"/>
                </a:rPr>
                <a:t>©2024 </a:t>
              </a:r>
              <a:r>
                <a:rPr lang="en-US" sz="800" dirty="0" err="1">
                  <a:solidFill>
                    <a:srgbClr val="5E6D79"/>
                  </a:solidFill>
                  <a:latin typeface="Avenir Next LT Pro" panose="020B0504020202020204" pitchFamily="34" charset="77"/>
                </a:rPr>
                <a:t>EnergyCAP</a:t>
              </a:r>
              <a:r>
                <a:rPr lang="en-US" sz="800" dirty="0">
                  <a:solidFill>
                    <a:srgbClr val="5E6D79"/>
                  </a:solidFill>
                  <a:latin typeface="Avenir Next LT Pro" panose="020B0504020202020204" pitchFamily="34" charset="77"/>
                </a:rPr>
                <a:t>, LLC</a:t>
              </a:r>
              <a:endParaRPr lang="en-US" sz="8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23B60DE-CB77-5E3D-3C9B-D3F6E662563B}"/>
                </a:ext>
              </a:extLst>
            </p:cNvPr>
            <p:cNvSpPr/>
            <p:nvPr/>
          </p:nvSpPr>
          <p:spPr>
            <a:xfrm>
              <a:off x="5899323" y="6625791"/>
              <a:ext cx="18288" cy="18288"/>
            </a:xfrm>
            <a:prstGeom prst="rect">
              <a:avLst/>
            </a:prstGeom>
            <a:solidFill>
              <a:srgbClr val="5E6D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blue letter g on a black background&#10;&#10;Description automatically generated">
              <a:extLst>
                <a:ext uri="{FF2B5EF4-FFF2-40B4-BE49-F238E27FC236}">
                  <a16:creationId xmlns:a16="http://schemas.microsoft.com/office/drawing/2014/main" id="{25F4B048-B8C8-7925-7D1F-7F6A38389F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092297" y="6594765"/>
              <a:ext cx="740664" cy="86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9316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964497C3-17BF-254A-B2D4-67A23362E2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4879" y="1905508"/>
            <a:ext cx="9362243" cy="235449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wrap="square" lIns="548640" tIns="822960" rIns="548640" bIns="822960" anchor="ctr" anchorCtr="0">
            <a:spAutoFit/>
          </a:bodyPr>
          <a:lstStyle>
            <a:lvl1pPr algn="ctr">
              <a:defRPr sz="5000" b="1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US" dirty="0"/>
              <a:t>Click to edit impact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F82E1F-086E-C54E-8182-26B3E55359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3355" y="6598818"/>
            <a:ext cx="731520" cy="9204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DF000C8-BFB4-E145-A96D-A98F5EB23731}"/>
              </a:ext>
            </a:extLst>
          </p:cNvPr>
          <p:cNvGrpSpPr/>
          <p:nvPr userDrawn="1"/>
        </p:nvGrpSpPr>
        <p:grpSpPr>
          <a:xfrm>
            <a:off x="5896080" y="6585016"/>
            <a:ext cx="1199390" cy="125999"/>
            <a:chOff x="8632062" y="6585016"/>
            <a:chExt cx="1199390" cy="12599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D7C953-18FF-E345-A8B9-1258E365AB0D}"/>
                </a:ext>
              </a:extLst>
            </p:cNvPr>
            <p:cNvSpPr txBox="1"/>
            <p:nvPr/>
          </p:nvSpPr>
          <p:spPr>
            <a:xfrm>
              <a:off x="8718380" y="6585016"/>
              <a:ext cx="1113072" cy="125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en-US" sz="800" dirty="0">
                  <a:solidFill>
                    <a:schemeClr val="bg1"/>
                  </a:solidFill>
                  <a:latin typeface="Avenir Next LT Pro" panose="020B0504020202020204" pitchFamily="34" charset="77"/>
                </a:rPr>
                <a:t>©2024 EnergyCAP, LLC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1974DF-5A58-BD4B-9F90-BC80474C0745}"/>
                </a:ext>
              </a:extLst>
            </p:cNvPr>
            <p:cNvSpPr/>
            <p:nvPr/>
          </p:nvSpPr>
          <p:spPr>
            <a:xfrm>
              <a:off x="8632062" y="6625791"/>
              <a:ext cx="18288" cy="18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8269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3 column (left aligned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48ADCAF-E5DE-774E-82EE-D4D306F0229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0080" y="1554480"/>
            <a:ext cx="3503657" cy="48731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1pPr>
            <a:lvl2pPr marL="45720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C2F9D7D-9782-7348-9D0C-2C5BDA49E8E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44075" y="1554480"/>
            <a:ext cx="3503657" cy="48731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1pPr>
            <a:lvl2pPr marL="45720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6B6BBB3-BFB4-464C-B962-B6382474D22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048071" y="1554480"/>
            <a:ext cx="3503657" cy="48731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1pPr>
            <a:lvl2pPr marL="45720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D09A2B7-73C6-6A41-AE0B-4290A5F54E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9875" y="365760"/>
            <a:ext cx="11612880" cy="701731"/>
          </a:xfr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lIns="457200" tIns="228600" rIns="274320" bIns="137160" anchor="t" anchorCtr="0">
            <a:spAutoFit/>
          </a:bodyPr>
          <a:lstStyle>
            <a:lvl1pPr marL="0" indent="0" algn="l">
              <a:buNone/>
              <a:defRPr sz="2400" b="1" i="0">
                <a:solidFill>
                  <a:srgbClr val="162F3B"/>
                </a:solidFill>
                <a:latin typeface="Avenir Next LT Pro" panose="020B0504020202020204" pitchFamily="34" charset="77"/>
              </a:defRPr>
            </a:lvl1pPr>
            <a:lvl2pPr algn="ctr">
              <a:defRPr b="1" i="0">
                <a:latin typeface="Avenir Next LT Pro" panose="020B0504020202020204" pitchFamily="34" charset="77"/>
              </a:defRPr>
            </a:lvl2pPr>
            <a:lvl3pPr algn="ctr">
              <a:defRPr b="1" i="0">
                <a:latin typeface="Avenir Next LT Pro" panose="020B0504020202020204" pitchFamily="34" charset="77"/>
              </a:defRPr>
            </a:lvl3pPr>
            <a:lvl4pPr algn="ctr">
              <a:defRPr b="1" i="0">
                <a:latin typeface="Avenir Next LT Pro" panose="020B0504020202020204" pitchFamily="34" charset="77"/>
              </a:defRPr>
            </a:lvl4pPr>
            <a:lvl5pPr algn="ctr">
              <a:defRPr b="1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7EDDED-F9DE-E06D-440D-E6D470A97965}"/>
              </a:ext>
            </a:extLst>
          </p:cNvPr>
          <p:cNvGrpSpPr/>
          <p:nvPr userDrawn="1"/>
        </p:nvGrpSpPr>
        <p:grpSpPr>
          <a:xfrm>
            <a:off x="5092297" y="6581773"/>
            <a:ext cx="2003173" cy="125999"/>
            <a:chOff x="5092297" y="6581773"/>
            <a:chExt cx="2003173" cy="125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5A5B427-393B-F3C7-3204-00A71601A107}"/>
                </a:ext>
              </a:extLst>
            </p:cNvPr>
            <p:cNvSpPr txBox="1"/>
            <p:nvPr/>
          </p:nvSpPr>
          <p:spPr>
            <a:xfrm>
              <a:off x="5982398" y="6581773"/>
              <a:ext cx="1113072" cy="125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en-US" sz="800" dirty="0">
                  <a:solidFill>
                    <a:srgbClr val="5E6D79"/>
                  </a:solidFill>
                  <a:latin typeface="Avenir Next LT Pro" panose="020B0504020202020204" pitchFamily="34" charset="77"/>
                </a:rPr>
                <a:t>©2024 </a:t>
              </a:r>
              <a:r>
                <a:rPr lang="en-US" sz="800" dirty="0" err="1">
                  <a:solidFill>
                    <a:srgbClr val="5E6D79"/>
                  </a:solidFill>
                  <a:latin typeface="Avenir Next LT Pro" panose="020B0504020202020204" pitchFamily="34" charset="77"/>
                </a:rPr>
                <a:t>EnergyCAP</a:t>
              </a:r>
              <a:r>
                <a:rPr lang="en-US" sz="800" dirty="0">
                  <a:solidFill>
                    <a:srgbClr val="5E6D79"/>
                  </a:solidFill>
                  <a:latin typeface="Avenir Next LT Pro" panose="020B0504020202020204" pitchFamily="34" charset="77"/>
                </a:rPr>
                <a:t>, LLC</a:t>
              </a:r>
              <a:endParaRPr lang="en-US" sz="8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DFCCFD5-1D68-BA30-DE15-2139DA0728E4}"/>
                </a:ext>
              </a:extLst>
            </p:cNvPr>
            <p:cNvSpPr/>
            <p:nvPr/>
          </p:nvSpPr>
          <p:spPr>
            <a:xfrm>
              <a:off x="5899323" y="6625791"/>
              <a:ext cx="18288" cy="18288"/>
            </a:xfrm>
            <a:prstGeom prst="rect">
              <a:avLst/>
            </a:prstGeom>
            <a:solidFill>
              <a:srgbClr val="5E6D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ue letter g on a black background&#10;&#10;Description automatically generated">
              <a:extLst>
                <a:ext uri="{FF2B5EF4-FFF2-40B4-BE49-F238E27FC236}">
                  <a16:creationId xmlns:a16="http://schemas.microsoft.com/office/drawing/2014/main" id="{F8F2CAA0-E658-5C33-CE20-D531B6863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092297" y="6594765"/>
              <a:ext cx="740664" cy="86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1423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ontent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DBC9DCE-1455-3C49-BD7F-F9A036951A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9875" y="365760"/>
            <a:ext cx="11612880" cy="701731"/>
          </a:xfr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lIns="457200" tIns="228600" rIns="274320" bIns="137160" anchor="t" anchorCtr="0">
            <a:spAutoFit/>
          </a:bodyPr>
          <a:lstStyle>
            <a:lvl1pPr marL="0" indent="0" algn="l">
              <a:buNone/>
              <a:defRPr sz="2400" b="1" i="0">
                <a:solidFill>
                  <a:srgbClr val="162F3B"/>
                </a:solidFill>
                <a:latin typeface="Avenir Next LT Pro" panose="020B0504020202020204" pitchFamily="34" charset="77"/>
              </a:defRPr>
            </a:lvl1pPr>
            <a:lvl2pPr algn="ctr">
              <a:defRPr b="1" i="0">
                <a:latin typeface="Avenir Next LT Pro" panose="020B0504020202020204" pitchFamily="34" charset="77"/>
              </a:defRPr>
            </a:lvl2pPr>
            <a:lvl3pPr algn="ctr">
              <a:defRPr b="1" i="0">
                <a:latin typeface="Avenir Next LT Pro" panose="020B0504020202020204" pitchFamily="34" charset="77"/>
              </a:defRPr>
            </a:lvl3pPr>
            <a:lvl4pPr algn="ctr">
              <a:defRPr b="1" i="0">
                <a:latin typeface="Avenir Next LT Pro" panose="020B0504020202020204" pitchFamily="34" charset="77"/>
              </a:defRPr>
            </a:lvl4pPr>
            <a:lvl5pPr algn="ctr">
              <a:defRPr b="1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E8803-FEDD-7D42-AC36-44A71D4C5E5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86087" y="1554163"/>
            <a:ext cx="5456238" cy="487362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photo icon to insert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42E4569-3AE9-B043-8BA2-B1B337BD8C0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63595" y="1554480"/>
            <a:ext cx="5342319" cy="4937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1pPr>
            <a:lvl2pPr marL="457200" inden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  <a:defRPr sz="1800" b="0" i="0">
                <a:solidFill>
                  <a:srgbClr val="162F3B"/>
                </a:solidFill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2BBC6E-A306-FAAE-E118-B5C1528FD458}"/>
              </a:ext>
            </a:extLst>
          </p:cNvPr>
          <p:cNvGrpSpPr/>
          <p:nvPr userDrawn="1"/>
        </p:nvGrpSpPr>
        <p:grpSpPr>
          <a:xfrm>
            <a:off x="5092297" y="6581773"/>
            <a:ext cx="2003173" cy="125999"/>
            <a:chOff x="5092297" y="6581773"/>
            <a:chExt cx="2003173" cy="12599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0CD418D-FE3F-BC08-097B-E3B93224D319}"/>
                </a:ext>
              </a:extLst>
            </p:cNvPr>
            <p:cNvSpPr txBox="1"/>
            <p:nvPr/>
          </p:nvSpPr>
          <p:spPr>
            <a:xfrm>
              <a:off x="5982398" y="6581773"/>
              <a:ext cx="1113072" cy="125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en-US" sz="800" dirty="0">
                  <a:solidFill>
                    <a:srgbClr val="5E6D79"/>
                  </a:solidFill>
                  <a:latin typeface="Avenir Next LT Pro" panose="020B0504020202020204" pitchFamily="34" charset="77"/>
                </a:rPr>
                <a:t>©2024 </a:t>
              </a:r>
              <a:r>
                <a:rPr lang="en-US" sz="800" dirty="0" err="1">
                  <a:solidFill>
                    <a:srgbClr val="5E6D79"/>
                  </a:solidFill>
                  <a:latin typeface="Avenir Next LT Pro" panose="020B0504020202020204" pitchFamily="34" charset="77"/>
                </a:rPr>
                <a:t>EnergyCAP</a:t>
              </a:r>
              <a:r>
                <a:rPr lang="en-US" sz="800" dirty="0">
                  <a:solidFill>
                    <a:srgbClr val="5E6D79"/>
                  </a:solidFill>
                  <a:latin typeface="Avenir Next LT Pro" panose="020B0504020202020204" pitchFamily="34" charset="77"/>
                </a:rPr>
                <a:t>, LLC</a:t>
              </a:r>
              <a:endParaRPr lang="en-US" sz="8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5EBDD8-4D8B-CE77-6490-150E5E79E0A1}"/>
                </a:ext>
              </a:extLst>
            </p:cNvPr>
            <p:cNvSpPr/>
            <p:nvPr/>
          </p:nvSpPr>
          <p:spPr>
            <a:xfrm>
              <a:off x="5899323" y="6625791"/>
              <a:ext cx="18288" cy="18288"/>
            </a:xfrm>
            <a:prstGeom prst="rect">
              <a:avLst/>
            </a:prstGeom>
            <a:solidFill>
              <a:srgbClr val="5E6D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blue letter g on a black background&#10;&#10;Description automatically generated">
              <a:extLst>
                <a:ext uri="{FF2B5EF4-FFF2-40B4-BE49-F238E27FC236}">
                  <a16:creationId xmlns:a16="http://schemas.microsoft.com/office/drawing/2014/main" id="{757B83B3-479B-7C23-5EF3-449E4DF7EC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092297" y="6594765"/>
              <a:ext cx="740664" cy="86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8002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8179FFA3-3B59-514B-862D-54A27F5771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868" y="1494188"/>
            <a:ext cx="3390678" cy="1827039"/>
          </a:xfrm>
          <a:solidFill>
            <a:schemeClr val="bg1"/>
          </a:solidFill>
          <a:ln w="12700">
            <a:solidFill>
              <a:srgbClr val="162F3B"/>
            </a:solidFill>
          </a:ln>
        </p:spPr>
        <p:txBody>
          <a:bodyPr wrap="square" lIns="274320" tIns="1097280" rIns="274320" bIns="274320" anchor="t" anchorCtr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200" b="0" i="0">
                <a:latin typeface="Avenir Next LT Pro" panose="020B0504020202020204" pitchFamily="34" charset="77"/>
              </a:defRPr>
            </a:lvl1pPr>
            <a:lvl2pPr marL="457200" indent="0">
              <a:buFontTx/>
              <a:buNone/>
              <a:defRPr sz="1200" b="0" i="0">
                <a:latin typeface="Avenir Next LT Pro" panose="020B0504020202020204" pitchFamily="34" charset="77"/>
              </a:defRPr>
            </a:lvl2pPr>
            <a:lvl3pPr marL="914400" indent="0">
              <a:buFontTx/>
              <a:buNone/>
              <a:defRPr sz="1200" b="0" i="0">
                <a:latin typeface="Avenir Next LT Pro" panose="020B0504020202020204" pitchFamily="34" charset="77"/>
              </a:defRPr>
            </a:lvl3pPr>
            <a:lvl4pPr marL="1371600" indent="0">
              <a:buFontTx/>
              <a:buNone/>
              <a:defRPr sz="1200" b="0" i="0">
                <a:latin typeface="Avenir Next LT Pro" panose="020B0504020202020204" pitchFamily="34" charset="77"/>
              </a:defRPr>
            </a:lvl4pPr>
            <a:lvl5pPr marL="1828800" indent="0">
              <a:buFontTx/>
              <a:buNone/>
              <a:defRPr sz="12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edit quote box with logo</a:t>
            </a:r>
            <a:br>
              <a:rPr lang="en-US" dirty="0"/>
            </a:br>
            <a:r>
              <a:rPr lang="en-US" dirty="0"/>
              <a:t>(insert logo image in space above)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709D6E9-A728-204F-9A4F-1CDB90DB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9875" y="365760"/>
            <a:ext cx="11612880" cy="701731"/>
          </a:xfr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lIns="457200" tIns="228600" rIns="274320" bIns="137160" anchor="t" anchorCtr="0">
            <a:spAutoFit/>
          </a:bodyPr>
          <a:lstStyle>
            <a:lvl1pPr marL="0" indent="0" algn="ctr">
              <a:buNone/>
              <a:defRPr sz="2400" b="1" i="0">
                <a:solidFill>
                  <a:srgbClr val="162F3B"/>
                </a:solidFill>
                <a:latin typeface="Avenir Next LT Pro" panose="020B0504020202020204" pitchFamily="34" charset="77"/>
              </a:defRPr>
            </a:lvl1pPr>
            <a:lvl2pPr algn="ctr">
              <a:defRPr b="1" i="0">
                <a:latin typeface="Avenir Next LT Pro" panose="020B0504020202020204" pitchFamily="34" charset="77"/>
              </a:defRPr>
            </a:lvl2pPr>
            <a:lvl3pPr algn="ctr">
              <a:defRPr b="1" i="0">
                <a:latin typeface="Avenir Next LT Pro" panose="020B0504020202020204" pitchFamily="34" charset="77"/>
              </a:defRPr>
            </a:lvl3pPr>
            <a:lvl4pPr algn="ctr">
              <a:defRPr b="1" i="0">
                <a:latin typeface="Avenir Next LT Pro" panose="020B0504020202020204" pitchFamily="34" charset="77"/>
              </a:defRPr>
            </a:lvl4pPr>
            <a:lvl5pPr algn="ctr">
              <a:defRPr b="1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F693F89-2036-C944-8F58-683106FBE2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0661" y="4216607"/>
            <a:ext cx="3390678" cy="1827039"/>
          </a:xfrm>
          <a:solidFill>
            <a:schemeClr val="bg1"/>
          </a:solidFill>
          <a:ln w="12700">
            <a:solidFill>
              <a:srgbClr val="162F3B"/>
            </a:solidFill>
          </a:ln>
        </p:spPr>
        <p:txBody>
          <a:bodyPr wrap="square" lIns="274320" tIns="1097280" rIns="274320" bIns="274320" anchor="t" anchorCtr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200" b="0" i="0">
                <a:latin typeface="Avenir Next LT Pro" panose="020B0504020202020204" pitchFamily="34" charset="77"/>
              </a:defRPr>
            </a:lvl1pPr>
            <a:lvl2pPr marL="457200" indent="0">
              <a:buFontTx/>
              <a:buNone/>
              <a:defRPr sz="1200" b="0" i="0">
                <a:latin typeface="Avenir Next LT Pro" panose="020B0504020202020204" pitchFamily="34" charset="77"/>
              </a:defRPr>
            </a:lvl2pPr>
            <a:lvl3pPr marL="914400" indent="0">
              <a:buFontTx/>
              <a:buNone/>
              <a:defRPr sz="1200" b="0" i="0">
                <a:latin typeface="Avenir Next LT Pro" panose="020B0504020202020204" pitchFamily="34" charset="77"/>
              </a:defRPr>
            </a:lvl3pPr>
            <a:lvl4pPr marL="1371600" indent="0">
              <a:buFontTx/>
              <a:buNone/>
              <a:defRPr sz="1200" b="0" i="0">
                <a:latin typeface="Avenir Next LT Pro" panose="020B0504020202020204" pitchFamily="34" charset="77"/>
              </a:defRPr>
            </a:lvl4pPr>
            <a:lvl5pPr marL="1828800" indent="0">
              <a:buFontTx/>
              <a:buNone/>
              <a:defRPr sz="12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edit quote box with logo</a:t>
            </a:r>
            <a:br>
              <a:rPr lang="en-US" dirty="0"/>
            </a:br>
            <a:r>
              <a:rPr lang="en-US" dirty="0"/>
              <a:t>(insert logo image in space above)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8390AE54-6C1A-D54B-B9A4-2A7B42BAFB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3454" y="1494188"/>
            <a:ext cx="3390678" cy="2211759"/>
          </a:xfrm>
          <a:solidFill>
            <a:schemeClr val="bg1"/>
          </a:solidFill>
          <a:ln w="12700">
            <a:solidFill>
              <a:srgbClr val="162F3B"/>
            </a:solidFill>
          </a:ln>
        </p:spPr>
        <p:txBody>
          <a:bodyPr wrap="square" lIns="274320" tIns="1097280" rIns="274320" bIns="274320" anchor="t" anchorCtr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200" b="0" i="0">
                <a:latin typeface="Avenir Next LT Pro" panose="020B0504020202020204" pitchFamily="34" charset="77"/>
              </a:defRPr>
            </a:lvl1pPr>
            <a:lvl2pPr marL="457200" indent="0">
              <a:buFontTx/>
              <a:buNone/>
              <a:defRPr sz="1200" b="0" i="0">
                <a:latin typeface="Avenir Next LT Pro" panose="020B0504020202020204" pitchFamily="34" charset="77"/>
              </a:defRPr>
            </a:lvl2pPr>
            <a:lvl3pPr marL="914400" indent="0">
              <a:buFontTx/>
              <a:buNone/>
              <a:defRPr sz="1200" b="0" i="0">
                <a:latin typeface="Avenir Next LT Pro" panose="020B0504020202020204" pitchFamily="34" charset="77"/>
              </a:defRPr>
            </a:lvl3pPr>
            <a:lvl4pPr marL="1371600" indent="0">
              <a:buFontTx/>
              <a:buNone/>
              <a:defRPr sz="1200" b="0" i="0">
                <a:latin typeface="Avenir Next LT Pro" panose="020B0504020202020204" pitchFamily="34" charset="77"/>
              </a:defRPr>
            </a:lvl4pPr>
            <a:lvl5pPr marL="1828800" indent="0">
              <a:buFontTx/>
              <a:buNone/>
              <a:defRPr sz="12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edit quote box with logo</a:t>
            </a:r>
            <a:br>
              <a:rPr lang="en-US" dirty="0"/>
            </a:br>
            <a:r>
              <a:rPr lang="en-US" dirty="0"/>
              <a:t>(insert logo image in space above)</a:t>
            </a:r>
          </a:p>
          <a:p>
            <a:pPr lvl="0"/>
            <a:r>
              <a:rPr lang="en-US" dirty="0"/>
              <a:t>Quote source name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40B021-4D8F-B815-DBA7-81D50AADCC33}"/>
              </a:ext>
            </a:extLst>
          </p:cNvPr>
          <p:cNvGrpSpPr/>
          <p:nvPr userDrawn="1"/>
        </p:nvGrpSpPr>
        <p:grpSpPr>
          <a:xfrm>
            <a:off x="5092297" y="6581773"/>
            <a:ext cx="2003173" cy="125999"/>
            <a:chOff x="5092297" y="6581773"/>
            <a:chExt cx="2003173" cy="125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B5E1717-EBFE-3AE3-51C8-EF6751A03B66}"/>
                </a:ext>
              </a:extLst>
            </p:cNvPr>
            <p:cNvSpPr txBox="1"/>
            <p:nvPr/>
          </p:nvSpPr>
          <p:spPr>
            <a:xfrm>
              <a:off x="5982398" y="6581773"/>
              <a:ext cx="1113072" cy="125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en-US" sz="800" dirty="0">
                  <a:solidFill>
                    <a:srgbClr val="5E6D79"/>
                  </a:solidFill>
                  <a:latin typeface="Avenir Next LT Pro" panose="020B0504020202020204" pitchFamily="34" charset="77"/>
                </a:rPr>
                <a:t>©2024 </a:t>
              </a:r>
              <a:r>
                <a:rPr lang="en-US" sz="800" dirty="0" err="1">
                  <a:solidFill>
                    <a:srgbClr val="5E6D79"/>
                  </a:solidFill>
                  <a:latin typeface="Avenir Next LT Pro" panose="020B0504020202020204" pitchFamily="34" charset="77"/>
                </a:rPr>
                <a:t>EnergyCAP</a:t>
              </a:r>
              <a:r>
                <a:rPr lang="en-US" sz="800" dirty="0">
                  <a:solidFill>
                    <a:srgbClr val="5E6D79"/>
                  </a:solidFill>
                  <a:latin typeface="Avenir Next LT Pro" panose="020B0504020202020204" pitchFamily="34" charset="77"/>
                </a:rPr>
                <a:t>, LLC</a:t>
              </a:r>
              <a:endParaRPr lang="en-US" sz="8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972AAA5-9617-A4E2-48DF-3003A43AF3E8}"/>
                </a:ext>
              </a:extLst>
            </p:cNvPr>
            <p:cNvSpPr/>
            <p:nvPr/>
          </p:nvSpPr>
          <p:spPr>
            <a:xfrm>
              <a:off x="5899323" y="6625791"/>
              <a:ext cx="18288" cy="18288"/>
            </a:xfrm>
            <a:prstGeom prst="rect">
              <a:avLst/>
            </a:prstGeom>
            <a:solidFill>
              <a:srgbClr val="5E6D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ue letter g on a black background&#10;&#10;Description automatically generated">
              <a:extLst>
                <a:ext uri="{FF2B5EF4-FFF2-40B4-BE49-F238E27FC236}">
                  <a16:creationId xmlns:a16="http://schemas.microsoft.com/office/drawing/2014/main" id="{0F2F912B-C72F-54F1-12FC-7A5F181983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092297" y="6594765"/>
              <a:ext cx="740664" cy="86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7874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roduct logo - no presenter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22F0-F704-D74C-A307-EC6FA0C8D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967" y="3471042"/>
            <a:ext cx="6934555" cy="2893100"/>
          </a:xfr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wrap="square" lIns="365760" tIns="548640" rIns="548640" bIns="731520" anchor="b" anchorCtr="0">
            <a:spAutoFit/>
          </a:bodyPr>
          <a:lstStyle>
            <a:lvl1pPr>
              <a:lnSpc>
                <a:spcPct val="100000"/>
              </a:lnSpc>
              <a:defRPr sz="52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511B7D1-2EAA-4D45-BD0C-4164106E39D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7966" y="585172"/>
            <a:ext cx="5491394" cy="799491"/>
          </a:xfrm>
        </p:spPr>
        <p:txBody>
          <a:bodyPr>
            <a:noAutofit/>
          </a:bodyPr>
          <a:lstStyle/>
          <a:p>
            <a:r>
              <a:rPr lang="en-US" dirty="0"/>
              <a:t>Click icon to add product logo</a:t>
            </a:r>
          </a:p>
        </p:txBody>
      </p:sp>
    </p:spTree>
    <p:extLst>
      <p:ext uri="{BB962C8B-B14F-4D97-AF65-F5344CB8AC3E}">
        <p14:creationId xmlns:p14="http://schemas.microsoft.com/office/powerpoint/2010/main" val="841593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D049112-F731-6245-A562-9A8C8EB8D4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7868" y="1890793"/>
            <a:ext cx="4540250" cy="765209"/>
          </a:xfrm>
          <a:solidFill>
            <a:schemeClr val="bg1"/>
          </a:solidFill>
          <a:ln w="12700">
            <a:solidFill>
              <a:srgbClr val="162F3B"/>
            </a:solidFill>
          </a:ln>
        </p:spPr>
        <p:txBody>
          <a:bodyPr lIns="274320" tIns="274320" rIns="274320" bIns="274320" anchor="b" anchorCtr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200" b="0" i="0">
                <a:latin typeface="Avenir Next LT Pro" panose="020B0504020202020204" pitchFamily="34" charset="77"/>
              </a:defRPr>
            </a:lvl1pPr>
            <a:lvl2pPr marL="457200" indent="0">
              <a:buFontTx/>
              <a:buNone/>
              <a:defRPr sz="1200" b="0" i="0">
                <a:latin typeface="Avenir Next LT Pro" panose="020B0504020202020204" pitchFamily="34" charset="77"/>
              </a:defRPr>
            </a:lvl2pPr>
            <a:lvl3pPr marL="914400" indent="0">
              <a:buFontTx/>
              <a:buNone/>
              <a:defRPr sz="1200" b="0" i="0">
                <a:latin typeface="Avenir Next LT Pro" panose="020B0504020202020204" pitchFamily="34" charset="77"/>
              </a:defRPr>
            </a:lvl3pPr>
            <a:lvl4pPr marL="1371600" indent="0">
              <a:buFontTx/>
              <a:buNone/>
              <a:defRPr sz="1200" b="0" i="0">
                <a:latin typeface="Avenir Next LT Pro" panose="020B0504020202020204" pitchFamily="34" charset="77"/>
              </a:defRPr>
            </a:lvl4pPr>
            <a:lvl5pPr marL="1828800" indent="0">
              <a:buFontTx/>
              <a:buNone/>
              <a:defRPr sz="1200" b="0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edit quote box (duplicate as needed)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709D6E9-A728-204F-9A4F-1CDB90DB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9875" y="365760"/>
            <a:ext cx="11612880" cy="701731"/>
          </a:xfr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lIns="457200" tIns="228600" rIns="274320" bIns="137160" anchor="t" anchorCtr="0">
            <a:spAutoFit/>
          </a:bodyPr>
          <a:lstStyle>
            <a:lvl1pPr marL="0" indent="0" algn="ctr">
              <a:buNone/>
              <a:defRPr sz="2400" b="1" i="0">
                <a:solidFill>
                  <a:srgbClr val="162F3B"/>
                </a:solidFill>
                <a:latin typeface="Avenir Next LT Pro" panose="020B0504020202020204" pitchFamily="34" charset="77"/>
              </a:defRPr>
            </a:lvl1pPr>
            <a:lvl2pPr algn="ctr">
              <a:defRPr b="1" i="0">
                <a:latin typeface="Avenir Next LT Pro" panose="020B0504020202020204" pitchFamily="34" charset="77"/>
              </a:defRPr>
            </a:lvl2pPr>
            <a:lvl3pPr algn="ctr">
              <a:defRPr b="1" i="0">
                <a:latin typeface="Avenir Next LT Pro" panose="020B0504020202020204" pitchFamily="34" charset="77"/>
              </a:defRPr>
            </a:lvl3pPr>
            <a:lvl4pPr algn="ctr">
              <a:defRPr b="1" i="0">
                <a:latin typeface="Avenir Next LT Pro" panose="020B0504020202020204" pitchFamily="34" charset="77"/>
              </a:defRPr>
            </a:lvl4pPr>
            <a:lvl5pPr algn="ctr">
              <a:defRPr b="1" i="0">
                <a:latin typeface="Avenir Next LT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CDD86A8-261A-8F2B-A406-3059D0C5B5A8}"/>
              </a:ext>
            </a:extLst>
          </p:cNvPr>
          <p:cNvGrpSpPr/>
          <p:nvPr userDrawn="1"/>
        </p:nvGrpSpPr>
        <p:grpSpPr>
          <a:xfrm>
            <a:off x="5092297" y="6581773"/>
            <a:ext cx="2003173" cy="125999"/>
            <a:chOff x="5092297" y="6581773"/>
            <a:chExt cx="2003173" cy="125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2AB0063-C968-9871-5DDA-56873787387B}"/>
                </a:ext>
              </a:extLst>
            </p:cNvPr>
            <p:cNvSpPr txBox="1"/>
            <p:nvPr/>
          </p:nvSpPr>
          <p:spPr>
            <a:xfrm>
              <a:off x="5982398" y="6581773"/>
              <a:ext cx="1113072" cy="125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en-US" sz="800" dirty="0">
                  <a:solidFill>
                    <a:srgbClr val="5E6D79"/>
                  </a:solidFill>
                  <a:latin typeface="Avenir Next LT Pro" panose="020B0504020202020204" pitchFamily="34" charset="77"/>
                </a:rPr>
                <a:t>©2024 </a:t>
              </a:r>
              <a:r>
                <a:rPr lang="en-US" sz="800" dirty="0" err="1">
                  <a:solidFill>
                    <a:srgbClr val="5E6D79"/>
                  </a:solidFill>
                  <a:latin typeface="Avenir Next LT Pro" panose="020B0504020202020204" pitchFamily="34" charset="77"/>
                </a:rPr>
                <a:t>EnergyCAP</a:t>
              </a:r>
              <a:r>
                <a:rPr lang="en-US" sz="800" dirty="0">
                  <a:solidFill>
                    <a:srgbClr val="5E6D79"/>
                  </a:solidFill>
                  <a:latin typeface="Avenir Next LT Pro" panose="020B0504020202020204" pitchFamily="34" charset="77"/>
                </a:rPr>
                <a:t>, LLC</a:t>
              </a:r>
              <a:endParaRPr lang="en-US" sz="8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9BAFC3-7EFC-EB56-4956-E7FEEBD7D79B}"/>
                </a:ext>
              </a:extLst>
            </p:cNvPr>
            <p:cNvSpPr/>
            <p:nvPr/>
          </p:nvSpPr>
          <p:spPr>
            <a:xfrm>
              <a:off x="5899323" y="6625791"/>
              <a:ext cx="18288" cy="18288"/>
            </a:xfrm>
            <a:prstGeom prst="rect">
              <a:avLst/>
            </a:prstGeom>
            <a:solidFill>
              <a:srgbClr val="5E6D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ue letter g on a black background&#10;&#10;Description automatically generated">
              <a:extLst>
                <a:ext uri="{FF2B5EF4-FFF2-40B4-BE49-F238E27FC236}">
                  <a16:creationId xmlns:a16="http://schemas.microsoft.com/office/drawing/2014/main" id="{1F8338F8-A472-F7CF-801E-ECC656F767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092297" y="6594765"/>
              <a:ext cx="740664" cy="86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4656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B5BCF5-7FF8-9686-79A5-BB9FD90AC335}"/>
              </a:ext>
            </a:extLst>
          </p:cNvPr>
          <p:cNvGrpSpPr/>
          <p:nvPr userDrawn="1"/>
        </p:nvGrpSpPr>
        <p:grpSpPr>
          <a:xfrm>
            <a:off x="5092297" y="6581773"/>
            <a:ext cx="2003173" cy="125999"/>
            <a:chOff x="5092297" y="6581773"/>
            <a:chExt cx="2003173" cy="125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81D6CC6-039C-DC9D-FDB2-4F2CFE004A83}"/>
                </a:ext>
              </a:extLst>
            </p:cNvPr>
            <p:cNvSpPr txBox="1"/>
            <p:nvPr/>
          </p:nvSpPr>
          <p:spPr>
            <a:xfrm>
              <a:off x="5982398" y="6581773"/>
              <a:ext cx="1113072" cy="125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en-US" sz="800" dirty="0">
                  <a:solidFill>
                    <a:srgbClr val="5E6D79"/>
                  </a:solidFill>
                  <a:latin typeface="Avenir Next LT Pro" panose="020B0504020202020204" pitchFamily="34" charset="77"/>
                </a:rPr>
                <a:t>©2024 </a:t>
              </a:r>
              <a:r>
                <a:rPr lang="en-US" sz="800" dirty="0" err="1">
                  <a:solidFill>
                    <a:srgbClr val="5E6D79"/>
                  </a:solidFill>
                  <a:latin typeface="Avenir Next LT Pro" panose="020B0504020202020204" pitchFamily="34" charset="77"/>
                </a:rPr>
                <a:t>EnergyCAP</a:t>
              </a:r>
              <a:r>
                <a:rPr lang="en-US" sz="800" dirty="0">
                  <a:solidFill>
                    <a:srgbClr val="5E6D79"/>
                  </a:solidFill>
                  <a:latin typeface="Avenir Next LT Pro" panose="020B0504020202020204" pitchFamily="34" charset="77"/>
                </a:rPr>
                <a:t>, LLC</a:t>
              </a:r>
              <a:endParaRPr lang="en-US" sz="8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469A2A1-595A-277A-F5CA-FD2712073CE9}"/>
                </a:ext>
              </a:extLst>
            </p:cNvPr>
            <p:cNvSpPr/>
            <p:nvPr/>
          </p:nvSpPr>
          <p:spPr>
            <a:xfrm>
              <a:off x="5899323" y="6625791"/>
              <a:ext cx="18288" cy="18288"/>
            </a:xfrm>
            <a:prstGeom prst="rect">
              <a:avLst/>
            </a:prstGeom>
            <a:solidFill>
              <a:srgbClr val="5E6D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ue letter g on a black background&#10;&#10;Description automatically generated">
              <a:extLst>
                <a:ext uri="{FF2B5EF4-FFF2-40B4-BE49-F238E27FC236}">
                  <a16:creationId xmlns:a16="http://schemas.microsoft.com/office/drawing/2014/main" id="{18401FAF-FA1C-6F67-DEF5-02E1609A3E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092297" y="6594765"/>
              <a:ext cx="740664" cy="86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0957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copy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267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 -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26EDBF-B2B7-5029-8183-C2E671EECF15}"/>
              </a:ext>
            </a:extLst>
          </p:cNvPr>
          <p:cNvGrpSpPr/>
          <p:nvPr userDrawn="1"/>
        </p:nvGrpSpPr>
        <p:grpSpPr>
          <a:xfrm>
            <a:off x="5092297" y="6581773"/>
            <a:ext cx="2003173" cy="125999"/>
            <a:chOff x="5092297" y="6581773"/>
            <a:chExt cx="2003173" cy="125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FA72B9C-CF8A-5B85-963E-8EDB02E8F2D0}"/>
                </a:ext>
              </a:extLst>
            </p:cNvPr>
            <p:cNvSpPr txBox="1"/>
            <p:nvPr/>
          </p:nvSpPr>
          <p:spPr>
            <a:xfrm>
              <a:off x="5982398" y="6581773"/>
              <a:ext cx="1113072" cy="125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/>
              <a:r>
                <a:rPr lang="en-US" sz="800" dirty="0">
                  <a:solidFill>
                    <a:srgbClr val="5E6D79"/>
                  </a:solidFill>
                  <a:latin typeface="Avenir Next LT Pro" panose="020B0504020202020204" pitchFamily="34" charset="77"/>
                </a:rPr>
                <a:t>©2024 </a:t>
              </a:r>
              <a:r>
                <a:rPr lang="en-US" sz="800" dirty="0" err="1">
                  <a:solidFill>
                    <a:srgbClr val="5E6D79"/>
                  </a:solidFill>
                  <a:latin typeface="Avenir Next LT Pro" panose="020B0504020202020204" pitchFamily="34" charset="77"/>
                </a:rPr>
                <a:t>EnergyCAP</a:t>
              </a:r>
              <a:r>
                <a:rPr lang="en-US" sz="800" dirty="0">
                  <a:solidFill>
                    <a:srgbClr val="5E6D79"/>
                  </a:solidFill>
                  <a:latin typeface="Avenir Next LT Pro" panose="020B0504020202020204" pitchFamily="34" charset="77"/>
                </a:rPr>
                <a:t>, LLC</a:t>
              </a:r>
              <a:endParaRPr lang="en-US" sz="8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D602790-41BD-2236-8922-B3C2AC4070F3}"/>
                </a:ext>
              </a:extLst>
            </p:cNvPr>
            <p:cNvSpPr/>
            <p:nvPr/>
          </p:nvSpPr>
          <p:spPr>
            <a:xfrm>
              <a:off x="5899323" y="6625791"/>
              <a:ext cx="18288" cy="18288"/>
            </a:xfrm>
            <a:prstGeom prst="rect">
              <a:avLst/>
            </a:prstGeom>
            <a:solidFill>
              <a:srgbClr val="5E6D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ue letter g on a black background&#10;&#10;Description automatically generated">
              <a:extLst>
                <a:ext uri="{FF2B5EF4-FFF2-40B4-BE49-F238E27FC236}">
                  <a16:creationId xmlns:a16="http://schemas.microsoft.com/office/drawing/2014/main" id="{0A834476-9F27-EEEC-D099-C076ED8DC3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092297" y="6594765"/>
              <a:ext cx="740664" cy="86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6339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872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1 presen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22F0-F704-D74C-A307-EC6FA0C8D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334" y="2753747"/>
            <a:ext cx="6948188" cy="3608552"/>
          </a:xfr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wrap="square" lIns="365760" tIns="182880" rIns="731520" bIns="2103120" anchor="b" anchorCtr="0">
            <a:spAutoFit/>
          </a:bodyPr>
          <a:lstStyle>
            <a:lvl1pPr>
              <a:lnSpc>
                <a:spcPts val="5200"/>
              </a:lnSpc>
              <a:defRPr sz="42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C1507255-0CDA-DD40-A129-BCC4CA8FAE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27389" y="5216811"/>
            <a:ext cx="4998444" cy="800100"/>
          </a:xfrm>
        </p:spPr>
        <p:txBody>
          <a:bodyPr wrap="none" tIns="0" bIns="0" anchor="ctr" anchorCtr="0">
            <a:noAutofit/>
          </a:bodyPr>
          <a:lstStyle>
            <a:lvl1pPr marL="0" indent="0">
              <a:lnSpc>
                <a:spcPts val="1400"/>
              </a:lnSpc>
              <a:buNone/>
              <a:defRPr sz="1700" b="0" i="0">
                <a:solidFill>
                  <a:schemeClr val="tx2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2BD6EC73-8895-CD40-B343-D1840501150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90673" y="5125661"/>
            <a:ext cx="914400" cy="914400"/>
          </a:xfrm>
          <a:prstGeom prst="ellipse">
            <a:avLst/>
          </a:prstGeom>
          <a:ln w="6350">
            <a:solidFill>
              <a:srgbClr val="162F3B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300"/>
            </a:lvl1pPr>
          </a:lstStyle>
          <a:p>
            <a:r>
              <a:rPr lang="en-US" dirty="0"/>
              <a:t>Add headshot</a:t>
            </a:r>
          </a:p>
        </p:txBody>
      </p:sp>
      <p:pic>
        <p:nvPicPr>
          <p:cNvPr id="8" name="Picture 7" descr="A blue letter g on a black background&#10;&#10;Description automatically generated">
            <a:extLst>
              <a:ext uri="{FF2B5EF4-FFF2-40B4-BE49-F238E27FC236}">
                <a16:creationId xmlns:a16="http://schemas.microsoft.com/office/drawing/2014/main" id="{A7F1DD62-BF53-B14D-BF6F-35EAFA4FEB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334" y="581563"/>
            <a:ext cx="2926080" cy="34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58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roduct logo -  1 presen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22F0-F704-D74C-A307-EC6FA0C8D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334" y="2753747"/>
            <a:ext cx="6948188" cy="3608552"/>
          </a:xfr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wrap="square" lIns="365760" tIns="182880" rIns="731520" bIns="2103120" anchor="b" anchorCtr="0">
            <a:spAutoFit/>
          </a:bodyPr>
          <a:lstStyle>
            <a:lvl1pPr>
              <a:lnSpc>
                <a:spcPts val="5200"/>
              </a:lnSpc>
              <a:defRPr sz="42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C1507255-0CDA-DD40-A129-BCC4CA8FAE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27389" y="5216811"/>
            <a:ext cx="4998444" cy="800100"/>
          </a:xfrm>
        </p:spPr>
        <p:txBody>
          <a:bodyPr wrap="none" tIns="0" bIns="0" anchor="ctr" anchorCtr="0">
            <a:noAutofit/>
          </a:bodyPr>
          <a:lstStyle>
            <a:lvl1pPr marL="0" indent="0">
              <a:lnSpc>
                <a:spcPts val="1400"/>
              </a:lnSpc>
              <a:buNone/>
              <a:defRPr sz="1700" b="0" i="0">
                <a:solidFill>
                  <a:schemeClr val="tx2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2BD6EC73-8895-CD40-B343-D1840501150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90673" y="5125661"/>
            <a:ext cx="914400" cy="914400"/>
          </a:xfrm>
          <a:prstGeom prst="ellipse">
            <a:avLst/>
          </a:prstGeom>
          <a:ln w="6350">
            <a:solidFill>
              <a:srgbClr val="162F3B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300"/>
            </a:lvl1pPr>
          </a:lstStyle>
          <a:p>
            <a:r>
              <a:rPr lang="en-US" dirty="0"/>
              <a:t>Add headshot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641FD73-79E3-EE4D-90A0-B211C59373A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7966" y="585172"/>
            <a:ext cx="5491394" cy="799491"/>
          </a:xfrm>
        </p:spPr>
        <p:txBody>
          <a:bodyPr>
            <a:noAutofit/>
          </a:bodyPr>
          <a:lstStyle/>
          <a:p>
            <a:r>
              <a:rPr lang="en-US" dirty="0"/>
              <a:t>Click icon to add product logo</a:t>
            </a:r>
          </a:p>
        </p:txBody>
      </p:sp>
    </p:spTree>
    <p:extLst>
      <p:ext uri="{BB962C8B-B14F-4D97-AF65-F5344CB8AC3E}">
        <p14:creationId xmlns:p14="http://schemas.microsoft.com/office/powerpoint/2010/main" val="370272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2 present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D3FD0E3-2490-7948-9BF8-391E8D9A41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334" y="2107416"/>
            <a:ext cx="6948188" cy="4254883"/>
          </a:xfr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wrap="square" lIns="365760" tIns="182880" rIns="731520" bIns="2651760" anchor="b" anchorCtr="0">
            <a:spAutoFit/>
          </a:bodyPr>
          <a:lstStyle>
            <a:lvl1pPr>
              <a:lnSpc>
                <a:spcPts val="5200"/>
              </a:lnSpc>
              <a:defRPr sz="42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357850AE-3491-7747-9062-F332532526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27389" y="5323135"/>
            <a:ext cx="5168564" cy="800100"/>
          </a:xfrm>
        </p:spPr>
        <p:txBody>
          <a:bodyPr wrap="none" tIns="0" bIns="0" anchor="ctr" anchorCtr="0">
            <a:noAutofit/>
          </a:bodyPr>
          <a:lstStyle>
            <a:lvl1pPr marL="0" indent="0">
              <a:lnSpc>
                <a:spcPts val="1400"/>
              </a:lnSpc>
              <a:buNone/>
              <a:defRPr sz="1700" b="0" i="0">
                <a:solidFill>
                  <a:schemeClr val="tx2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6A5B3A37-B03D-A74B-AB55-CDB170ED4B7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27389" y="4259880"/>
            <a:ext cx="5168564" cy="800100"/>
          </a:xfrm>
        </p:spPr>
        <p:txBody>
          <a:bodyPr wrap="none" tIns="0" bIns="0" anchor="ctr" anchorCtr="0">
            <a:noAutofit/>
          </a:bodyPr>
          <a:lstStyle>
            <a:lvl1pPr marL="0" indent="0">
              <a:lnSpc>
                <a:spcPts val="1400"/>
              </a:lnSpc>
              <a:buNone/>
              <a:defRPr sz="1700" b="0" i="0">
                <a:solidFill>
                  <a:schemeClr val="tx2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379A6E0-C994-8E44-9EC1-995C61F97F1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90673" y="4157010"/>
            <a:ext cx="914400" cy="914400"/>
          </a:xfrm>
          <a:prstGeom prst="ellipse">
            <a:avLst/>
          </a:prstGeom>
          <a:ln w="6350">
            <a:solidFill>
              <a:srgbClr val="162F3B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300"/>
            </a:lvl1pPr>
          </a:lstStyle>
          <a:p>
            <a:r>
              <a:rPr lang="en-US" dirty="0"/>
              <a:t>Add headshot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8F78EEB5-B09A-4B4C-950B-2EFB0AAD9EA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190673" y="5221881"/>
            <a:ext cx="914400" cy="914400"/>
          </a:xfrm>
          <a:prstGeom prst="ellipse">
            <a:avLst/>
          </a:prstGeom>
          <a:ln w="6350">
            <a:solidFill>
              <a:srgbClr val="162F3B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300"/>
            </a:lvl1pPr>
          </a:lstStyle>
          <a:p>
            <a:r>
              <a:rPr lang="en-US" dirty="0"/>
              <a:t>Add headshot</a:t>
            </a:r>
          </a:p>
        </p:txBody>
      </p:sp>
      <p:pic>
        <p:nvPicPr>
          <p:cNvPr id="8" name="Picture 7" descr="A blue letter g on a black background&#10;&#10;Description automatically generated">
            <a:extLst>
              <a:ext uri="{FF2B5EF4-FFF2-40B4-BE49-F238E27FC236}">
                <a16:creationId xmlns:a16="http://schemas.microsoft.com/office/drawing/2014/main" id="{F0577F60-D8A1-CE48-BC6D-B13D0AD97C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334" y="581563"/>
            <a:ext cx="2926080" cy="34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4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roduct logo - 2 present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D3FD0E3-2490-7948-9BF8-391E8D9A41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334" y="2107416"/>
            <a:ext cx="6948188" cy="4254883"/>
          </a:xfr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wrap="square" lIns="365760" tIns="182880" rIns="731520" bIns="2651760" anchor="b" anchorCtr="0">
            <a:spAutoFit/>
          </a:bodyPr>
          <a:lstStyle>
            <a:lvl1pPr>
              <a:lnSpc>
                <a:spcPts val="5200"/>
              </a:lnSpc>
              <a:defRPr sz="42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357850AE-3491-7747-9062-F332532526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27389" y="5323135"/>
            <a:ext cx="5168564" cy="800100"/>
          </a:xfrm>
        </p:spPr>
        <p:txBody>
          <a:bodyPr wrap="none" tIns="0" bIns="0" anchor="ctr" anchorCtr="0">
            <a:noAutofit/>
          </a:bodyPr>
          <a:lstStyle>
            <a:lvl1pPr marL="0" indent="0">
              <a:lnSpc>
                <a:spcPts val="1400"/>
              </a:lnSpc>
              <a:buNone/>
              <a:defRPr sz="1700" b="0" i="0">
                <a:solidFill>
                  <a:schemeClr val="tx2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6A5B3A37-B03D-A74B-AB55-CDB170ED4B7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27389" y="4259880"/>
            <a:ext cx="5168564" cy="800100"/>
          </a:xfrm>
        </p:spPr>
        <p:txBody>
          <a:bodyPr wrap="none" tIns="0" bIns="0" anchor="ctr" anchorCtr="0">
            <a:noAutofit/>
          </a:bodyPr>
          <a:lstStyle>
            <a:lvl1pPr marL="0" indent="0">
              <a:lnSpc>
                <a:spcPts val="1400"/>
              </a:lnSpc>
              <a:buNone/>
              <a:defRPr sz="1700" b="0" i="0">
                <a:solidFill>
                  <a:schemeClr val="tx2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379A6E0-C994-8E44-9EC1-995C61F97F1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90673" y="4157010"/>
            <a:ext cx="914400" cy="914400"/>
          </a:xfrm>
          <a:prstGeom prst="ellipse">
            <a:avLst/>
          </a:prstGeom>
          <a:ln w="6350">
            <a:solidFill>
              <a:srgbClr val="162F3B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300"/>
            </a:lvl1pPr>
          </a:lstStyle>
          <a:p>
            <a:r>
              <a:rPr lang="en-US" dirty="0"/>
              <a:t>Add headshot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8F78EEB5-B09A-4B4C-950B-2EFB0AAD9EA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190673" y="5221881"/>
            <a:ext cx="914400" cy="914400"/>
          </a:xfrm>
          <a:prstGeom prst="ellipse">
            <a:avLst/>
          </a:prstGeom>
          <a:ln w="6350">
            <a:solidFill>
              <a:srgbClr val="162F3B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300"/>
            </a:lvl1pPr>
          </a:lstStyle>
          <a:p>
            <a:r>
              <a:rPr lang="en-US" dirty="0"/>
              <a:t>Add headshot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D56053A-6A77-A944-9CA6-2872FA91B68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7966" y="585172"/>
            <a:ext cx="5491394" cy="799491"/>
          </a:xfrm>
        </p:spPr>
        <p:txBody>
          <a:bodyPr>
            <a:noAutofit/>
          </a:bodyPr>
          <a:lstStyle/>
          <a:p>
            <a:r>
              <a:rPr lang="en-US" dirty="0"/>
              <a:t>Click icon to add product logo</a:t>
            </a:r>
          </a:p>
        </p:txBody>
      </p:sp>
    </p:spTree>
    <p:extLst>
      <p:ext uri="{BB962C8B-B14F-4D97-AF65-F5344CB8AC3E}">
        <p14:creationId xmlns:p14="http://schemas.microsoft.com/office/powerpoint/2010/main" val="2830498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image - 2 present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83687-FB51-6A4D-BFC9-6F964180E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334" y="2950220"/>
            <a:ext cx="10607040" cy="3139257"/>
          </a:xfr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wrap="square" lIns="457200" tIns="274320" rIns="457200" bIns="2194560" anchor="b" anchorCtr="0">
            <a:spAutoFit/>
          </a:bodyPr>
          <a:lstStyle>
            <a:lvl1pPr algn="l">
              <a:lnSpc>
                <a:spcPts val="5400"/>
              </a:lnSpc>
              <a:defRPr sz="4000" b="1" i="0">
                <a:solidFill>
                  <a:srgbClr val="162F3B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2030E8EA-CDEA-5D4A-9DD0-971BEC7343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72059" y="4876569"/>
            <a:ext cx="3418513" cy="800100"/>
          </a:xfrm>
        </p:spPr>
        <p:txBody>
          <a:bodyPr wrap="none" tIns="0" bIns="0" anchor="ctr" anchorCtr="0">
            <a:noAutofit/>
          </a:bodyPr>
          <a:lstStyle>
            <a:lvl1pPr marL="0" indent="0">
              <a:lnSpc>
                <a:spcPts val="1400"/>
              </a:lnSpc>
              <a:buNone/>
              <a:defRPr sz="1700" b="0" i="0">
                <a:solidFill>
                  <a:schemeClr val="tx2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281FA83D-65A7-4E4D-9486-B94E3F3306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61565" y="4876569"/>
            <a:ext cx="3750276" cy="800100"/>
          </a:xfrm>
        </p:spPr>
        <p:txBody>
          <a:bodyPr wrap="none" tIns="0" bIns="0" anchor="ctr" anchorCtr="0">
            <a:noAutofit/>
          </a:bodyPr>
          <a:lstStyle>
            <a:lvl1pPr marL="0" indent="0">
              <a:lnSpc>
                <a:spcPts val="1400"/>
              </a:lnSpc>
              <a:buNone/>
              <a:defRPr sz="1700" b="0" i="0">
                <a:solidFill>
                  <a:schemeClr val="tx2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13023B8-5C39-7742-A771-6CA24D7514C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80977" y="4814761"/>
            <a:ext cx="914400" cy="914400"/>
          </a:xfrm>
          <a:prstGeom prst="ellipse">
            <a:avLst/>
          </a:prstGeom>
          <a:ln w="6350">
            <a:solidFill>
              <a:srgbClr val="162F3B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300"/>
            </a:lvl1pPr>
          </a:lstStyle>
          <a:p>
            <a:r>
              <a:rPr lang="en-US" dirty="0"/>
              <a:t>Add headshot</a:t>
            </a: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7489B800-4184-F04F-96FA-720411C32C4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767254" y="4814761"/>
            <a:ext cx="914400" cy="914400"/>
          </a:xfrm>
          <a:prstGeom prst="ellipse">
            <a:avLst/>
          </a:prstGeom>
          <a:ln w="6350">
            <a:solidFill>
              <a:srgbClr val="162F3B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300"/>
            </a:lvl1pPr>
          </a:lstStyle>
          <a:p>
            <a:r>
              <a:rPr lang="en-US" dirty="0"/>
              <a:t>Add headshot</a:t>
            </a:r>
          </a:p>
        </p:txBody>
      </p:sp>
      <p:pic>
        <p:nvPicPr>
          <p:cNvPr id="8" name="Picture 7" descr="A blue letter g on a black background&#10;&#10;Description automatically generated">
            <a:extLst>
              <a:ext uri="{FF2B5EF4-FFF2-40B4-BE49-F238E27FC236}">
                <a16:creationId xmlns:a16="http://schemas.microsoft.com/office/drawing/2014/main" id="{A606D897-E19E-5649-9A46-16E65ABD9D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334" y="581563"/>
            <a:ext cx="2926080" cy="34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2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- No image - 2 present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83687-FB51-6A4D-BFC9-6F964180E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334" y="2950220"/>
            <a:ext cx="10607040" cy="3139257"/>
          </a:xfr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wrap="square" lIns="457200" tIns="274320" rIns="457200" bIns="2194560" anchor="b" anchorCtr="0">
            <a:spAutoFit/>
          </a:bodyPr>
          <a:lstStyle>
            <a:lvl1pPr algn="l">
              <a:lnSpc>
                <a:spcPts val="5400"/>
              </a:lnSpc>
              <a:defRPr sz="4000" b="1" i="0">
                <a:solidFill>
                  <a:srgbClr val="162F3B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2030E8EA-CDEA-5D4A-9DD0-971BEC7343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72059" y="4876569"/>
            <a:ext cx="3418513" cy="800100"/>
          </a:xfrm>
        </p:spPr>
        <p:txBody>
          <a:bodyPr wrap="none" tIns="0" bIns="0" anchor="ctr" anchorCtr="0">
            <a:noAutofit/>
          </a:bodyPr>
          <a:lstStyle>
            <a:lvl1pPr marL="0" indent="0">
              <a:lnSpc>
                <a:spcPts val="1400"/>
              </a:lnSpc>
              <a:buNone/>
              <a:defRPr sz="1700" b="0" i="0">
                <a:solidFill>
                  <a:schemeClr val="tx2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281FA83D-65A7-4E4D-9486-B94E3F3306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61565" y="4876569"/>
            <a:ext cx="3750276" cy="800100"/>
          </a:xfrm>
        </p:spPr>
        <p:txBody>
          <a:bodyPr wrap="none" tIns="0" bIns="0" anchor="ctr" anchorCtr="0">
            <a:noAutofit/>
          </a:bodyPr>
          <a:lstStyle>
            <a:lvl1pPr marL="0" indent="0">
              <a:lnSpc>
                <a:spcPts val="1400"/>
              </a:lnSpc>
              <a:buNone/>
              <a:defRPr sz="1700" b="0" i="0">
                <a:solidFill>
                  <a:schemeClr val="tx2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13023B8-5C39-7742-A771-6CA24D7514C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80977" y="4814761"/>
            <a:ext cx="914400" cy="914400"/>
          </a:xfrm>
          <a:prstGeom prst="ellipse">
            <a:avLst/>
          </a:prstGeom>
          <a:ln w="6350">
            <a:solidFill>
              <a:srgbClr val="162F3B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300"/>
            </a:lvl1pPr>
          </a:lstStyle>
          <a:p>
            <a:r>
              <a:rPr lang="en-US" dirty="0"/>
              <a:t>Add headshot</a:t>
            </a: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7489B800-4184-F04F-96FA-720411C32C4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767254" y="4814761"/>
            <a:ext cx="914400" cy="914400"/>
          </a:xfrm>
          <a:prstGeom prst="ellipse">
            <a:avLst/>
          </a:prstGeom>
          <a:ln w="6350">
            <a:solidFill>
              <a:srgbClr val="162F3B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300"/>
            </a:lvl1pPr>
          </a:lstStyle>
          <a:p>
            <a:r>
              <a:rPr lang="en-US" dirty="0"/>
              <a:t>Add headshot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CE13521-C4E0-9746-8AD1-CD174806872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7966" y="585172"/>
            <a:ext cx="5491394" cy="799491"/>
          </a:xfrm>
        </p:spPr>
        <p:txBody>
          <a:bodyPr>
            <a:noAutofit/>
          </a:bodyPr>
          <a:lstStyle/>
          <a:p>
            <a:r>
              <a:rPr lang="en-US" dirty="0"/>
              <a:t>Click icon to add product logo</a:t>
            </a:r>
          </a:p>
        </p:txBody>
      </p:sp>
    </p:spTree>
    <p:extLst>
      <p:ext uri="{BB962C8B-B14F-4D97-AF65-F5344CB8AC3E}">
        <p14:creationId xmlns:p14="http://schemas.microsoft.com/office/powerpoint/2010/main" val="285437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lient logo - 1 presen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87F291-EE1E-CE48-AD36-94DE831726E9}"/>
              </a:ext>
            </a:extLst>
          </p:cNvPr>
          <p:cNvCxnSpPr>
            <a:cxnSpLocks/>
          </p:cNvCxnSpPr>
          <p:nvPr userDrawn="1"/>
        </p:nvCxnSpPr>
        <p:spPr>
          <a:xfrm>
            <a:off x="3529381" y="294017"/>
            <a:ext cx="0" cy="997074"/>
          </a:xfrm>
          <a:prstGeom prst="line">
            <a:avLst/>
          </a:prstGeom>
          <a:ln w="25400">
            <a:solidFill>
              <a:srgbClr val="162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775AF898-D71C-8C43-9267-05C5ED581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334" y="2753747"/>
            <a:ext cx="6948188" cy="3608552"/>
          </a:xfr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wrap="square" lIns="365760" tIns="182880" rIns="731520" bIns="2103120" anchor="b" anchorCtr="0">
            <a:spAutoFit/>
          </a:bodyPr>
          <a:lstStyle>
            <a:lvl1pPr>
              <a:lnSpc>
                <a:spcPts val="5200"/>
              </a:lnSpc>
              <a:defRPr sz="4200" b="1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9546EE4F-D169-C246-8DD4-26772164B0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27389" y="5216811"/>
            <a:ext cx="4998444" cy="800100"/>
          </a:xfrm>
        </p:spPr>
        <p:txBody>
          <a:bodyPr wrap="none" tIns="0" bIns="0" anchor="ctr" anchorCtr="0">
            <a:noAutofit/>
          </a:bodyPr>
          <a:lstStyle>
            <a:lvl1pPr marL="0" indent="0">
              <a:lnSpc>
                <a:spcPts val="1400"/>
              </a:lnSpc>
              <a:buNone/>
              <a:defRPr sz="1700" b="0" i="0">
                <a:solidFill>
                  <a:schemeClr val="tx2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E4808EDF-B9A2-3745-BDB9-B02D85DD316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90673" y="5125661"/>
            <a:ext cx="914400" cy="914400"/>
          </a:xfrm>
          <a:prstGeom prst="ellipse">
            <a:avLst/>
          </a:prstGeom>
          <a:ln w="6350">
            <a:solidFill>
              <a:srgbClr val="162F3B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300"/>
            </a:lvl1pPr>
          </a:lstStyle>
          <a:p>
            <a:r>
              <a:rPr lang="en-US" dirty="0"/>
              <a:t>Add headshot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F9E028-62FE-FA4B-83B3-04E96A4C5AF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24991" y="293687"/>
            <a:ext cx="1665152" cy="987552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7" descr="A blue letter g on a black background&#10;&#10;Description automatically generated">
            <a:extLst>
              <a:ext uri="{FF2B5EF4-FFF2-40B4-BE49-F238E27FC236}">
                <a16:creationId xmlns:a16="http://schemas.microsoft.com/office/drawing/2014/main" id="{F3CF1476-F966-B246-BC6E-CAF9BD7D4A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334" y="645360"/>
            <a:ext cx="2449228" cy="2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4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BF5485-E98F-FB4A-8705-DD360E4A7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4B4CF6-4A9A-ED47-9D5F-64522400A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C02DF-6CD7-8F47-83CA-E70BBAC76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E14E-4606-0E48-8016-EC59CB675D0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3FB34-3726-1447-AC11-6198881E8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1FEA9-E6CF-A84E-A1ED-6D69F053D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EBAF4-4AF6-2342-BBC6-2B77CCA21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3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9" r:id="rId2"/>
    <p:sldLayoutId id="2147483670" r:id="rId3"/>
    <p:sldLayoutId id="2147483850" r:id="rId4"/>
    <p:sldLayoutId id="2147483671" r:id="rId5"/>
    <p:sldLayoutId id="2147483851" r:id="rId6"/>
    <p:sldLayoutId id="2147483668" r:id="rId7"/>
    <p:sldLayoutId id="2147483852" r:id="rId8"/>
    <p:sldLayoutId id="2147483676" r:id="rId9"/>
    <p:sldLayoutId id="2147483674" r:id="rId10"/>
    <p:sldLayoutId id="2147483847" r:id="rId11"/>
    <p:sldLayoutId id="2147483848" r:id="rId12"/>
    <p:sldLayoutId id="2147483842" r:id="rId13"/>
    <p:sldLayoutId id="2147483843" r:id="rId14"/>
    <p:sldLayoutId id="2147483844" r:id="rId15"/>
    <p:sldLayoutId id="2147483672" r:id="rId16"/>
    <p:sldLayoutId id="2147483665" r:id="rId17"/>
    <p:sldLayoutId id="2147483664" r:id="rId18"/>
    <p:sldLayoutId id="2147483673" r:id="rId19"/>
    <p:sldLayoutId id="2147483839" r:id="rId20"/>
    <p:sldLayoutId id="2147483667" r:id="rId21"/>
    <p:sldLayoutId id="2147483845" r:id="rId22"/>
    <p:sldLayoutId id="2147483828" r:id="rId23"/>
    <p:sldLayoutId id="2147483846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0.png"/><Relationship Id="rId18" Type="http://schemas.openxmlformats.org/officeDocument/2006/relationships/image" Target="../media/image145.jpeg"/><Relationship Id="rId26" Type="http://schemas.openxmlformats.org/officeDocument/2006/relationships/image" Target="../media/image153.png"/><Relationship Id="rId3" Type="http://schemas.openxmlformats.org/officeDocument/2006/relationships/hyperlink" Target="https://developers.wattics.com/" TargetMode="External"/><Relationship Id="rId21" Type="http://schemas.openxmlformats.org/officeDocument/2006/relationships/image" Target="../media/image148.png"/><Relationship Id="rId34" Type="http://schemas.openxmlformats.org/officeDocument/2006/relationships/image" Target="../media/image160.png"/><Relationship Id="rId7" Type="http://schemas.openxmlformats.org/officeDocument/2006/relationships/image" Target="../media/image134.png"/><Relationship Id="rId12" Type="http://schemas.openxmlformats.org/officeDocument/2006/relationships/image" Target="../media/image139.jpeg"/><Relationship Id="rId17" Type="http://schemas.openxmlformats.org/officeDocument/2006/relationships/image" Target="../media/image144.png"/><Relationship Id="rId25" Type="http://schemas.openxmlformats.org/officeDocument/2006/relationships/image" Target="../media/image152.jpeg"/><Relationship Id="rId33" Type="http://schemas.openxmlformats.org/officeDocument/2006/relationships/image" Target="../media/image159.png"/><Relationship Id="rId2" Type="http://schemas.openxmlformats.org/officeDocument/2006/relationships/hyperlink" Target="https://developer.energycap.com/" TargetMode="External"/><Relationship Id="rId16" Type="http://schemas.openxmlformats.org/officeDocument/2006/relationships/image" Target="../media/image143.png"/><Relationship Id="rId20" Type="http://schemas.openxmlformats.org/officeDocument/2006/relationships/image" Target="../media/image147.jpeg"/><Relationship Id="rId29" Type="http://schemas.openxmlformats.org/officeDocument/2006/relationships/image" Target="../media/image15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24" Type="http://schemas.openxmlformats.org/officeDocument/2006/relationships/image" Target="../media/image151.png"/><Relationship Id="rId32" Type="http://schemas.openxmlformats.org/officeDocument/2006/relationships/image" Target="../media/image158.jpeg"/><Relationship Id="rId5" Type="http://schemas.openxmlformats.org/officeDocument/2006/relationships/image" Target="../media/image132.jpeg"/><Relationship Id="rId15" Type="http://schemas.openxmlformats.org/officeDocument/2006/relationships/image" Target="../media/image142.png"/><Relationship Id="rId23" Type="http://schemas.openxmlformats.org/officeDocument/2006/relationships/image" Target="../media/image150.png"/><Relationship Id="rId28" Type="http://schemas.microsoft.com/office/2007/relationships/hdphoto" Target="../media/hdphoto1.wdp"/><Relationship Id="rId10" Type="http://schemas.openxmlformats.org/officeDocument/2006/relationships/image" Target="../media/image137.png"/><Relationship Id="rId19" Type="http://schemas.openxmlformats.org/officeDocument/2006/relationships/image" Target="../media/image146.png"/><Relationship Id="rId31" Type="http://schemas.openxmlformats.org/officeDocument/2006/relationships/image" Target="../media/image15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Relationship Id="rId22" Type="http://schemas.openxmlformats.org/officeDocument/2006/relationships/image" Target="../media/image149.jpeg"/><Relationship Id="rId27" Type="http://schemas.openxmlformats.org/officeDocument/2006/relationships/image" Target="../media/image154.png"/><Relationship Id="rId30" Type="http://schemas.openxmlformats.org/officeDocument/2006/relationships/image" Target="../media/image156.png"/><Relationship Id="rId8" Type="http://schemas.openxmlformats.org/officeDocument/2006/relationships/image" Target="../media/image1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nergycap.com/" TargetMode="Externa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1.png"/><Relationship Id="rId21" Type="http://schemas.openxmlformats.org/officeDocument/2006/relationships/image" Target="../media/image26.png"/><Relationship Id="rId42" Type="http://schemas.openxmlformats.org/officeDocument/2006/relationships/image" Target="../media/image47.png"/><Relationship Id="rId47" Type="http://schemas.openxmlformats.org/officeDocument/2006/relationships/image" Target="../media/image52.png"/><Relationship Id="rId63" Type="http://schemas.openxmlformats.org/officeDocument/2006/relationships/image" Target="../media/image68.png"/><Relationship Id="rId68" Type="http://schemas.openxmlformats.org/officeDocument/2006/relationships/image" Target="../media/image73.png"/><Relationship Id="rId84" Type="http://schemas.openxmlformats.org/officeDocument/2006/relationships/image" Target="../media/image89.jpeg"/><Relationship Id="rId89" Type="http://schemas.openxmlformats.org/officeDocument/2006/relationships/image" Target="../media/image94.png"/><Relationship Id="rId16" Type="http://schemas.openxmlformats.org/officeDocument/2006/relationships/image" Target="../media/image21.png"/><Relationship Id="rId11" Type="http://schemas.openxmlformats.org/officeDocument/2006/relationships/image" Target="../media/image16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53" Type="http://schemas.openxmlformats.org/officeDocument/2006/relationships/image" Target="../media/image58.png"/><Relationship Id="rId58" Type="http://schemas.openxmlformats.org/officeDocument/2006/relationships/image" Target="../media/image63.png"/><Relationship Id="rId74" Type="http://schemas.openxmlformats.org/officeDocument/2006/relationships/image" Target="../media/image79.png"/><Relationship Id="rId79" Type="http://schemas.openxmlformats.org/officeDocument/2006/relationships/image" Target="../media/image84.png"/><Relationship Id="rId5" Type="http://schemas.openxmlformats.org/officeDocument/2006/relationships/image" Target="../media/image10.png"/><Relationship Id="rId90" Type="http://schemas.openxmlformats.org/officeDocument/2006/relationships/image" Target="../media/image95.png"/><Relationship Id="rId95" Type="http://schemas.openxmlformats.org/officeDocument/2006/relationships/image" Target="../media/image100.png"/><Relationship Id="rId22" Type="http://schemas.openxmlformats.org/officeDocument/2006/relationships/image" Target="../media/image27.jpeg"/><Relationship Id="rId27" Type="http://schemas.openxmlformats.org/officeDocument/2006/relationships/image" Target="../media/image32.png"/><Relationship Id="rId43" Type="http://schemas.openxmlformats.org/officeDocument/2006/relationships/image" Target="../media/image48.png"/><Relationship Id="rId48" Type="http://schemas.openxmlformats.org/officeDocument/2006/relationships/image" Target="../media/image53.png"/><Relationship Id="rId64" Type="http://schemas.openxmlformats.org/officeDocument/2006/relationships/image" Target="../media/image69.png"/><Relationship Id="rId69" Type="http://schemas.openxmlformats.org/officeDocument/2006/relationships/image" Target="../media/image74.png"/><Relationship Id="rId80" Type="http://schemas.openxmlformats.org/officeDocument/2006/relationships/image" Target="../media/image85.png"/><Relationship Id="rId85" Type="http://schemas.openxmlformats.org/officeDocument/2006/relationships/image" Target="../media/image90.png"/><Relationship Id="rId3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46" Type="http://schemas.openxmlformats.org/officeDocument/2006/relationships/image" Target="../media/image51.png"/><Relationship Id="rId59" Type="http://schemas.openxmlformats.org/officeDocument/2006/relationships/image" Target="../media/image64.png"/><Relationship Id="rId67" Type="http://schemas.openxmlformats.org/officeDocument/2006/relationships/image" Target="../media/image72.png"/><Relationship Id="rId20" Type="http://schemas.openxmlformats.org/officeDocument/2006/relationships/image" Target="../media/image25.png"/><Relationship Id="rId41" Type="http://schemas.openxmlformats.org/officeDocument/2006/relationships/image" Target="../media/image46.png"/><Relationship Id="rId54" Type="http://schemas.openxmlformats.org/officeDocument/2006/relationships/image" Target="../media/image59.png"/><Relationship Id="rId62" Type="http://schemas.openxmlformats.org/officeDocument/2006/relationships/image" Target="../media/image67.png"/><Relationship Id="rId70" Type="http://schemas.openxmlformats.org/officeDocument/2006/relationships/image" Target="../media/image75.png"/><Relationship Id="rId75" Type="http://schemas.openxmlformats.org/officeDocument/2006/relationships/image" Target="../media/image80.png"/><Relationship Id="rId83" Type="http://schemas.openxmlformats.org/officeDocument/2006/relationships/image" Target="../media/image88.png"/><Relationship Id="rId88" Type="http://schemas.openxmlformats.org/officeDocument/2006/relationships/image" Target="../media/image93.png"/><Relationship Id="rId91" Type="http://schemas.openxmlformats.org/officeDocument/2006/relationships/image" Target="../media/image96.png"/><Relationship Id="rId96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5" Type="http://schemas.openxmlformats.org/officeDocument/2006/relationships/image" Target="../media/image20.jpeg"/><Relationship Id="rId23" Type="http://schemas.openxmlformats.org/officeDocument/2006/relationships/image" Target="../media/image28.png"/><Relationship Id="rId28" Type="http://schemas.openxmlformats.org/officeDocument/2006/relationships/image" Target="../media/image33.jpeg"/><Relationship Id="rId36" Type="http://schemas.openxmlformats.org/officeDocument/2006/relationships/image" Target="../media/image41.png"/><Relationship Id="rId49" Type="http://schemas.openxmlformats.org/officeDocument/2006/relationships/image" Target="../media/image54.png"/><Relationship Id="rId57" Type="http://schemas.openxmlformats.org/officeDocument/2006/relationships/image" Target="../media/image62.png"/><Relationship Id="rId10" Type="http://schemas.openxmlformats.org/officeDocument/2006/relationships/image" Target="../media/image15.png"/><Relationship Id="rId31" Type="http://schemas.openxmlformats.org/officeDocument/2006/relationships/image" Target="../media/image36.png"/><Relationship Id="rId44" Type="http://schemas.openxmlformats.org/officeDocument/2006/relationships/image" Target="../media/image49.png"/><Relationship Id="rId52" Type="http://schemas.openxmlformats.org/officeDocument/2006/relationships/image" Target="../media/image57.png"/><Relationship Id="rId60" Type="http://schemas.openxmlformats.org/officeDocument/2006/relationships/image" Target="../media/image65.png"/><Relationship Id="rId65" Type="http://schemas.openxmlformats.org/officeDocument/2006/relationships/image" Target="../media/image70.png"/><Relationship Id="rId73" Type="http://schemas.openxmlformats.org/officeDocument/2006/relationships/image" Target="../media/image78.png"/><Relationship Id="rId78" Type="http://schemas.openxmlformats.org/officeDocument/2006/relationships/image" Target="../media/image83.png"/><Relationship Id="rId81" Type="http://schemas.openxmlformats.org/officeDocument/2006/relationships/image" Target="../media/image86.png"/><Relationship Id="rId86" Type="http://schemas.openxmlformats.org/officeDocument/2006/relationships/image" Target="../media/image91.png"/><Relationship Id="rId94" Type="http://schemas.openxmlformats.org/officeDocument/2006/relationships/image" Target="../media/image99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9" Type="http://schemas.openxmlformats.org/officeDocument/2006/relationships/image" Target="../media/image44.png"/><Relationship Id="rId34" Type="http://schemas.openxmlformats.org/officeDocument/2006/relationships/image" Target="../media/image39.png"/><Relationship Id="rId50" Type="http://schemas.openxmlformats.org/officeDocument/2006/relationships/image" Target="../media/image55.png"/><Relationship Id="rId55" Type="http://schemas.openxmlformats.org/officeDocument/2006/relationships/image" Target="../media/image60.png"/><Relationship Id="rId76" Type="http://schemas.openxmlformats.org/officeDocument/2006/relationships/image" Target="../media/image81.png"/><Relationship Id="rId97" Type="http://schemas.openxmlformats.org/officeDocument/2006/relationships/image" Target="../media/image102.png"/><Relationship Id="rId7" Type="http://schemas.openxmlformats.org/officeDocument/2006/relationships/image" Target="../media/image12.png"/><Relationship Id="rId71" Type="http://schemas.openxmlformats.org/officeDocument/2006/relationships/image" Target="../media/image76.jpeg"/><Relationship Id="rId92" Type="http://schemas.openxmlformats.org/officeDocument/2006/relationships/image" Target="../media/image97.png"/><Relationship Id="rId2" Type="http://schemas.openxmlformats.org/officeDocument/2006/relationships/image" Target="../media/image7.png"/><Relationship Id="rId29" Type="http://schemas.openxmlformats.org/officeDocument/2006/relationships/image" Target="../media/image34.png"/><Relationship Id="rId24" Type="http://schemas.openxmlformats.org/officeDocument/2006/relationships/image" Target="../media/image29.png"/><Relationship Id="rId40" Type="http://schemas.openxmlformats.org/officeDocument/2006/relationships/image" Target="../media/image45.png"/><Relationship Id="rId45" Type="http://schemas.openxmlformats.org/officeDocument/2006/relationships/image" Target="../media/image50.png"/><Relationship Id="rId66" Type="http://schemas.openxmlformats.org/officeDocument/2006/relationships/image" Target="../media/image71.png"/><Relationship Id="rId87" Type="http://schemas.openxmlformats.org/officeDocument/2006/relationships/image" Target="../media/image92.png"/><Relationship Id="rId61" Type="http://schemas.openxmlformats.org/officeDocument/2006/relationships/image" Target="../media/image66.png"/><Relationship Id="rId82" Type="http://schemas.openxmlformats.org/officeDocument/2006/relationships/image" Target="../media/image87.png"/><Relationship Id="rId19" Type="http://schemas.openxmlformats.org/officeDocument/2006/relationships/image" Target="../media/image24.png"/><Relationship Id="rId14" Type="http://schemas.openxmlformats.org/officeDocument/2006/relationships/image" Target="../media/image19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56" Type="http://schemas.openxmlformats.org/officeDocument/2006/relationships/image" Target="../media/image61.png"/><Relationship Id="rId77" Type="http://schemas.openxmlformats.org/officeDocument/2006/relationships/image" Target="../media/image82.jpeg"/><Relationship Id="rId8" Type="http://schemas.openxmlformats.org/officeDocument/2006/relationships/image" Target="../media/image13.png"/><Relationship Id="rId51" Type="http://schemas.openxmlformats.org/officeDocument/2006/relationships/image" Target="../media/image56.png"/><Relationship Id="rId72" Type="http://schemas.openxmlformats.org/officeDocument/2006/relationships/image" Target="../media/image77.jpeg"/><Relationship Id="rId93" Type="http://schemas.openxmlformats.org/officeDocument/2006/relationships/image" Target="../media/image98.png"/><Relationship Id="rId98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6F6F-1FAF-4644-B7BF-CB5A3C19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967" y="2670823"/>
            <a:ext cx="6934555" cy="3693319"/>
          </a:xfrm>
        </p:spPr>
        <p:txBody>
          <a:bodyPr/>
          <a:lstStyle/>
          <a:p>
            <a:r>
              <a:rPr lang="en-US" dirty="0"/>
              <a:t>The #1 trusted energy and sustainability ERP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85581F5-039F-3348-99C9-CF0B22928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383" y="337305"/>
            <a:ext cx="4560046" cy="618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4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8FFD6D-7F45-2B35-4176-5D2696922A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9875" y="365760"/>
            <a:ext cx="11612880" cy="646331"/>
          </a:xfrm>
        </p:spPr>
        <p:txBody>
          <a:bodyPr/>
          <a:lstStyle/>
          <a:p>
            <a:pPr algn="ctr"/>
            <a:r>
              <a:rPr lang="en-US" sz="2000" dirty="0" err="1"/>
              <a:t>EnergyCAP</a:t>
            </a:r>
            <a:r>
              <a:rPr lang="en-US" sz="2000" dirty="0"/>
              <a:t> </a:t>
            </a:r>
            <a:r>
              <a:rPr lang="en-US" sz="2000" dirty="0" err="1"/>
              <a:t>UtilityManagement</a:t>
            </a:r>
            <a:r>
              <a:rPr lang="en-US" sz="2000" dirty="0"/>
              <a:t> </a:t>
            </a:r>
            <a:r>
              <a:rPr lang="en-US" sz="2000" b="0" dirty="0"/>
              <a:t>// </a:t>
            </a:r>
            <a:r>
              <a:rPr lang="en-US" sz="2000" b="0" dirty="0">
                <a:latin typeface="Avenir Next LT Pro"/>
                <a:cs typeface="Calibri"/>
              </a:rPr>
              <a:t>Portfolio-level energy and sustainability reporting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69B8E-BB53-C409-9CEB-E1366B56009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63595" y="1554480"/>
            <a:ext cx="4787179" cy="4937760"/>
          </a:xfrm>
        </p:spPr>
        <p:txBody>
          <a:bodyPr/>
          <a:lstStyle/>
          <a:p>
            <a:pPr algn="l" rtl="0"/>
            <a:r>
              <a:rPr lang="en-US" sz="2400" b="1" dirty="0"/>
              <a:t>Allocate</a:t>
            </a:r>
            <a:endParaRPr lang="en-US" sz="2000" b="1" dirty="0"/>
          </a:p>
          <a:p>
            <a:pPr algn="l" rtl="0"/>
            <a:r>
              <a:rPr lang="en-US" dirty="0"/>
              <a:t>Recoup energy costs from tenants or  departments by allocating costs using submeter data, formulas, and split calculations with the </a:t>
            </a:r>
            <a:r>
              <a:rPr lang="en-US" dirty="0" err="1"/>
              <a:t>EnergyCAP</a:t>
            </a:r>
            <a:r>
              <a:rPr lang="en-US" dirty="0"/>
              <a:t> </a:t>
            </a:r>
            <a:r>
              <a:rPr lang="en-US" dirty="0" err="1"/>
              <a:t>UtilityManagement</a:t>
            </a:r>
            <a:r>
              <a:rPr lang="en-US" dirty="0"/>
              <a:t> </a:t>
            </a:r>
            <a:r>
              <a:rPr lang="en-US" b="1" dirty="0"/>
              <a:t>Chargeback feature.</a:t>
            </a:r>
            <a:r>
              <a:rPr lang="en-US" dirty="0"/>
              <a:t> Target and track usage, cost, and carbon from measurable or calculated points. Get as granular as you need with the way you allocate costs and consumption.</a:t>
            </a:r>
          </a:p>
          <a:p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92BED03-215E-024F-A814-304FFBB8D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8787"/>
            <a:ext cx="5029200" cy="475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11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8FFD6D-7F45-2B35-4176-5D2696922A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9875" y="365760"/>
            <a:ext cx="11612880" cy="646331"/>
          </a:xfrm>
        </p:spPr>
        <p:txBody>
          <a:bodyPr/>
          <a:lstStyle/>
          <a:p>
            <a:pPr algn="ctr"/>
            <a:r>
              <a:rPr lang="en-US" sz="2000" dirty="0" err="1"/>
              <a:t>EnergyCAP</a:t>
            </a:r>
            <a:r>
              <a:rPr lang="en-US" sz="2000" dirty="0"/>
              <a:t> </a:t>
            </a:r>
            <a:r>
              <a:rPr lang="en-US" sz="2000" dirty="0" err="1"/>
              <a:t>UtilityManagement</a:t>
            </a:r>
            <a:r>
              <a:rPr lang="en-US" sz="2000" dirty="0"/>
              <a:t> </a:t>
            </a:r>
            <a:r>
              <a:rPr lang="en-US" sz="2000" b="0" dirty="0"/>
              <a:t>// </a:t>
            </a:r>
            <a:r>
              <a:rPr lang="en-US" sz="2000" b="0" dirty="0">
                <a:latin typeface="Avenir Next LT Pro"/>
                <a:cs typeface="Calibri"/>
              </a:rPr>
              <a:t>Portfolio-level energy and sustainability reporting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69B8E-BB53-C409-9CEB-E1366B56009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63596" y="1554480"/>
            <a:ext cx="5205576" cy="4937760"/>
          </a:xfrm>
        </p:spPr>
        <p:txBody>
          <a:bodyPr/>
          <a:lstStyle/>
          <a:p>
            <a:pPr algn="l"/>
            <a:r>
              <a:rPr lang="en-US" sz="2400" b="1" dirty="0"/>
              <a:t>Analyze</a:t>
            </a:r>
          </a:p>
          <a:p>
            <a:pPr algn="l">
              <a:lnSpc>
                <a:spcPts val="2400"/>
              </a:lnSpc>
            </a:pPr>
            <a:r>
              <a:rPr lang="en-US" dirty="0"/>
              <a:t>Stop searching for a needle in the haystack. </a:t>
            </a:r>
            <a:r>
              <a:rPr lang="en-US" dirty="0" err="1"/>
              <a:t>EnergyCAP</a:t>
            </a:r>
            <a:r>
              <a:rPr lang="en-US" dirty="0"/>
              <a:t> </a:t>
            </a:r>
            <a:r>
              <a:rPr lang="en-US" dirty="0" err="1"/>
              <a:t>UtilityManagement</a:t>
            </a:r>
            <a:r>
              <a:rPr lang="en-US" dirty="0"/>
              <a:t> automatically identifies outliers in your data and points to the exact place you need to look, so you can save time and focus on more meaningful projects.</a:t>
            </a:r>
          </a:p>
          <a:p>
            <a:pPr marL="285750" indent="-285750" algn="l">
              <a:spcBef>
                <a:spcPts val="0"/>
              </a:spcBef>
              <a:buFont typeface="Wingdings" pitchFamily="2" charset="2"/>
              <a:buChar char="§"/>
            </a:pPr>
            <a:r>
              <a:rPr lang="en-US" dirty="0"/>
              <a:t>Utility bill auditing</a:t>
            </a:r>
          </a:p>
          <a:p>
            <a:pPr marL="285750" indent="-285750" algn="l">
              <a:spcBef>
                <a:spcPts val="0"/>
              </a:spcBef>
              <a:buFont typeface="Wingdings" pitchFamily="2" charset="2"/>
              <a:buChar char="§"/>
            </a:pPr>
            <a:r>
              <a:rPr lang="en-US" dirty="0"/>
              <a:t>Energy benchmarking</a:t>
            </a:r>
          </a:p>
          <a:p>
            <a:pPr marL="285750" indent="-285750" algn="l">
              <a:spcBef>
                <a:spcPts val="0"/>
              </a:spcBef>
              <a:buFont typeface="Wingdings" pitchFamily="2" charset="2"/>
              <a:buChar char="§"/>
            </a:pPr>
            <a:r>
              <a:rPr lang="en-US" dirty="0"/>
              <a:t>Measurement and verification</a:t>
            </a:r>
          </a:p>
          <a:p>
            <a:pPr marL="285750" indent="-285750" algn="l">
              <a:spcBef>
                <a:spcPts val="0"/>
              </a:spcBef>
              <a:buFont typeface="Wingdings" pitchFamily="2" charset="2"/>
              <a:buChar char="§"/>
            </a:pPr>
            <a:r>
              <a:rPr lang="en-US" dirty="0"/>
              <a:t>Energy use intensity (EUI)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3387B17-2550-DB4F-9EF4-6BB69E972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171" y="1554480"/>
            <a:ext cx="5029200" cy="475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19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8FFD6D-7F45-2B35-4176-5D2696922A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9875" y="365760"/>
            <a:ext cx="11612880" cy="646331"/>
          </a:xfrm>
        </p:spPr>
        <p:txBody>
          <a:bodyPr/>
          <a:lstStyle/>
          <a:p>
            <a:pPr algn="ctr"/>
            <a:r>
              <a:rPr lang="en-US" sz="2000" dirty="0" err="1"/>
              <a:t>EnergyCAP</a:t>
            </a:r>
            <a:r>
              <a:rPr lang="en-US" sz="2000" dirty="0"/>
              <a:t> </a:t>
            </a:r>
            <a:r>
              <a:rPr lang="en-US" sz="2000" dirty="0" err="1"/>
              <a:t>UtilityManagement</a:t>
            </a:r>
            <a:r>
              <a:rPr lang="en-US" sz="2000" dirty="0"/>
              <a:t> </a:t>
            </a:r>
            <a:r>
              <a:rPr lang="en-US" sz="2000" b="0" dirty="0"/>
              <a:t>// </a:t>
            </a:r>
            <a:r>
              <a:rPr lang="en-US" sz="2000" b="0" dirty="0">
                <a:latin typeface="Avenir Next LT Pro"/>
                <a:cs typeface="Calibri"/>
              </a:rPr>
              <a:t>Portfolio-level energy and sustainability reporting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69B8E-BB53-C409-9CEB-E1366B56009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63595" y="1554480"/>
            <a:ext cx="5348098" cy="4937760"/>
          </a:xfrm>
        </p:spPr>
        <p:txBody>
          <a:bodyPr/>
          <a:lstStyle/>
          <a:p>
            <a:pPr algn="l" rtl="0"/>
            <a:r>
              <a:rPr lang="en-US" sz="2400" b="1" dirty="0"/>
              <a:t>Report</a:t>
            </a:r>
          </a:p>
          <a:p>
            <a:pPr algn="l" rtl="0">
              <a:lnSpc>
                <a:spcPts val="2400"/>
              </a:lnSpc>
            </a:pPr>
            <a:r>
              <a:rPr lang="en-US" sz="1700" dirty="0"/>
              <a:t>Distribute meaningful information to your team members and stakeholders in a streamlined and automated way. With accurate and reliable reports and dashboards, you have proof that your programs are performing like a well-oiled machine.</a:t>
            </a:r>
          </a:p>
          <a:p>
            <a:pPr marL="285750" indent="-285750" algn="l" rtl="0">
              <a:spcBef>
                <a:spcPts val="0"/>
              </a:spcBef>
              <a:buFont typeface="Wingdings" pitchFamily="2" charset="2"/>
              <a:buChar char="§"/>
            </a:pPr>
            <a:r>
              <a:rPr lang="en-US" sz="1700" dirty="0"/>
              <a:t>Library of standard reports</a:t>
            </a:r>
          </a:p>
          <a:p>
            <a:pPr marL="285750" indent="-285750" algn="l" rtl="0">
              <a:spcBef>
                <a:spcPts val="0"/>
              </a:spcBef>
              <a:buFont typeface="Wingdings" pitchFamily="2" charset="2"/>
              <a:buChar char="§"/>
            </a:pPr>
            <a:r>
              <a:rPr lang="en-US" sz="1700" dirty="0"/>
              <a:t>Configurable reports and dashboards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§"/>
            </a:pPr>
            <a:r>
              <a:rPr lang="en-US" sz="1700" dirty="0"/>
              <a:t>Business intelligence integration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§"/>
            </a:pPr>
            <a:r>
              <a:rPr lang="en-US" sz="1700" dirty="0"/>
              <a:t>Bill accruals and forecasting</a:t>
            </a:r>
          </a:p>
          <a:p>
            <a:pPr marL="285750" indent="-285750" algn="l" rtl="0">
              <a:spcBef>
                <a:spcPts val="0"/>
              </a:spcBef>
              <a:buFont typeface="Wingdings" pitchFamily="2" charset="2"/>
              <a:buChar char="§"/>
            </a:pPr>
            <a:r>
              <a:rPr lang="en-US" sz="1700" dirty="0"/>
              <a:t>Automated ENERGY STAR</a:t>
            </a:r>
            <a:r>
              <a:rPr lang="sv-SE" sz="1600" dirty="0">
                <a:latin typeface="+mn-lt"/>
              </a:rPr>
              <a:t>®</a:t>
            </a:r>
            <a:r>
              <a:rPr lang="en-US" sz="1700" dirty="0"/>
              <a:t> submission</a:t>
            </a:r>
          </a:p>
          <a:p>
            <a:pPr marL="285750" indent="-285750" algn="l" rtl="0">
              <a:spcBef>
                <a:spcPts val="0"/>
              </a:spcBef>
              <a:buFont typeface="Wingdings" pitchFamily="2" charset="2"/>
              <a:buChar char="§"/>
            </a:pPr>
            <a:r>
              <a:rPr lang="en-US" sz="1700" dirty="0"/>
              <a:t>Public Dashboards</a:t>
            </a:r>
            <a:endParaRPr lang="en-US" dirty="0"/>
          </a:p>
        </p:txBody>
      </p:sp>
      <p:pic>
        <p:nvPicPr>
          <p:cNvPr id="5" name="Picture 4" descr="A screenshot of a report&#10;&#10;Description automatically generated">
            <a:extLst>
              <a:ext uri="{FF2B5EF4-FFF2-40B4-BE49-F238E27FC236}">
                <a16:creationId xmlns:a16="http://schemas.microsoft.com/office/drawing/2014/main" id="{177598C2-C225-B545-B1B4-B7E00C7B0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963" y="1639540"/>
            <a:ext cx="4846320" cy="458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20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60945-9EA6-D84D-8F06-266EF4B182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181" y="391531"/>
            <a:ext cx="11612880" cy="701731"/>
          </a:xfrm>
        </p:spPr>
        <p:txBody>
          <a:bodyPr/>
          <a:lstStyle/>
          <a:p>
            <a:r>
              <a:rPr lang="en-US">
                <a:latin typeface="Avenir Next LT Pro"/>
              </a:rPr>
              <a:t>Extend your data sharing </a:t>
            </a:r>
            <a:r>
              <a:rPr lang="en-US" b="0">
                <a:latin typeface="Avenir Next LT Pro"/>
              </a:rPr>
              <a:t>// embedded dashboards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F763D8-1ACF-181D-8426-A8C88376D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42" y="1280160"/>
            <a:ext cx="8247005" cy="3938954"/>
          </a:xfrm>
          <a:prstGeom prst="rect">
            <a:avLst/>
          </a:prstGeom>
          <a:ln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FE750D-0640-E439-2B69-E14659130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218" y="1784102"/>
            <a:ext cx="9880806" cy="3647681"/>
          </a:xfrm>
          <a:prstGeom prst="rect">
            <a:avLst/>
          </a:prstGeom>
          <a:ln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526456-63E9-7C93-52CC-EAB8056FAE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783"/>
          <a:stretch/>
        </p:blipFill>
        <p:spPr>
          <a:xfrm>
            <a:off x="3278241" y="2043048"/>
            <a:ext cx="8425759" cy="4318384"/>
          </a:xfrm>
          <a:prstGeom prst="rect">
            <a:avLst/>
          </a:prstGeom>
          <a:ln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32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1F5DE43-62A3-4A4A-B102-5822299C6A57}"/>
              </a:ext>
            </a:extLst>
          </p:cNvPr>
          <p:cNvSpPr txBox="1">
            <a:spLocks/>
          </p:cNvSpPr>
          <p:nvPr/>
        </p:nvSpPr>
        <p:spPr>
          <a:xfrm>
            <a:off x="1414879" y="1774332"/>
            <a:ext cx="9362243" cy="3323987"/>
          </a:xfrm>
          <a:prstGeom prst="rect">
            <a:avLst/>
          </a:prstGeo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vert="horz" wrap="square" lIns="548640" tIns="1463040" rIns="548640" bIns="731520" rtlCol="0" anchor="ctr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chemeClr val="tx1"/>
                </a:solidFill>
                <a:latin typeface="Avenir Next LT Pro" panose="020B0504020202020204" pitchFamily="34" charset="77"/>
                <a:ea typeface="+mj-ea"/>
                <a:cs typeface="+mj-cs"/>
              </a:defRPr>
            </a:lvl1pPr>
          </a:lstStyle>
          <a:p>
            <a:r>
              <a:rPr lang="en-US" sz="4000" dirty="0" err="1">
                <a:latin typeface="Avenir Next LT Pro"/>
              </a:rPr>
              <a:t>EnergyCAP</a:t>
            </a:r>
            <a:r>
              <a:rPr lang="en-US" sz="4000" dirty="0">
                <a:latin typeface="Avenir Next LT Pro"/>
              </a:rPr>
              <a:t> CarbonHub</a:t>
            </a:r>
            <a:r>
              <a:rPr lang="en-US" sz="2400" baseline="80000" dirty="0">
                <a:latin typeface="Avenir Next LT Pro"/>
              </a:rPr>
              <a:t>TM</a:t>
            </a:r>
          </a:p>
          <a:p>
            <a:r>
              <a:rPr lang="en-US" sz="4000" dirty="0">
                <a:latin typeface="Avenir Next LT Pro"/>
              </a:rPr>
              <a:t>(ECH) overview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906D3D-E275-DA40-8159-8F01E3A86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534" y="1379430"/>
            <a:ext cx="3740931" cy="114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07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9D2470-2F7B-484F-8AF1-DB9525E1F9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9875" y="365760"/>
            <a:ext cx="11612880" cy="701731"/>
          </a:xfrm>
        </p:spPr>
        <p:txBody>
          <a:bodyPr/>
          <a:lstStyle/>
          <a:p>
            <a:r>
              <a:rPr lang="en-US" dirty="0" err="1"/>
              <a:t>EnergyCAP</a:t>
            </a:r>
            <a:r>
              <a:rPr lang="en-US" dirty="0"/>
              <a:t> </a:t>
            </a:r>
            <a:r>
              <a:rPr lang="en-US" dirty="0" err="1"/>
              <a:t>CarbonHub</a:t>
            </a:r>
            <a:r>
              <a:rPr lang="en-US" dirty="0"/>
              <a:t> </a:t>
            </a:r>
            <a:r>
              <a:rPr lang="en-US" b="0" dirty="0"/>
              <a:t>// </a:t>
            </a:r>
            <a:r>
              <a:rPr lang="en-US" b="0" dirty="0">
                <a:latin typeface="Avenir Next LT Pro"/>
                <a:cs typeface="Calibri"/>
              </a:rPr>
              <a:t>Financial-grade greenhouse gas accounting</a:t>
            </a:r>
            <a:endParaRPr lang="en-US" b="0" dirty="0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1E82323F-726B-2C44-A7AD-78EA4A1E48A4}"/>
              </a:ext>
            </a:extLst>
          </p:cNvPr>
          <p:cNvSpPr txBox="1">
            <a:spLocks/>
          </p:cNvSpPr>
          <p:nvPr/>
        </p:nvSpPr>
        <p:spPr>
          <a:xfrm>
            <a:off x="405199" y="2765750"/>
            <a:ext cx="3569340" cy="126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274320" tIns="228600" rIns="274320" bIns="274320" anchor="b" anchorCtr="0">
            <a:sp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rgbClr val="152E3A"/>
                </a:solidFill>
                <a:latin typeface="+mn-lt"/>
              </a:rPr>
              <a:t>Calculate</a:t>
            </a:r>
          </a:p>
          <a:p>
            <a:pPr algn="ctr"/>
            <a:r>
              <a:rPr lang="en-US" sz="1400" dirty="0">
                <a:solidFill>
                  <a:srgbClr val="152E3A"/>
                </a:solidFill>
                <a:latin typeface="+mn-lt"/>
              </a:rPr>
              <a:t>Calculate Scope 1, 2, and 3 data across your business. </a:t>
            </a:r>
            <a:endParaRPr lang="en-US" sz="1400" dirty="0">
              <a:solidFill>
                <a:srgbClr val="152E3A"/>
              </a:solidFill>
              <a:effectLst/>
              <a:latin typeface="+mn-lt"/>
            </a:endParaRP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3F8517A0-7CB7-ED40-898D-4A39C52DE8EB}"/>
              </a:ext>
            </a:extLst>
          </p:cNvPr>
          <p:cNvSpPr txBox="1">
            <a:spLocks/>
          </p:cNvSpPr>
          <p:nvPr/>
        </p:nvSpPr>
        <p:spPr>
          <a:xfrm>
            <a:off x="4287578" y="2765750"/>
            <a:ext cx="3569341" cy="126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274320" tIns="228600" rIns="274320" bIns="274320" anchor="b" anchorCtr="0">
            <a:sp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rgbClr val="152E3A"/>
                </a:solidFill>
                <a:latin typeface="+mn-lt"/>
              </a:rPr>
              <a:t>Target</a:t>
            </a:r>
            <a:endParaRPr lang="en-US" sz="2000" b="1" dirty="0">
              <a:solidFill>
                <a:srgbClr val="152E3A"/>
              </a:solidFill>
              <a:effectLst/>
              <a:latin typeface="+mn-lt"/>
            </a:endParaRPr>
          </a:p>
          <a:p>
            <a:pPr algn="ctr"/>
            <a:r>
              <a:rPr lang="en-US" sz="1400" dirty="0">
                <a:solidFill>
                  <a:srgbClr val="152E3A"/>
                </a:solidFill>
                <a:effectLst/>
                <a:latin typeface="+mn-lt"/>
              </a:rPr>
              <a:t>Set targets and track performance to your decarbonization goals. 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A3377D5-2005-2E48-84A2-C6D1D78E2D8E}"/>
              </a:ext>
            </a:extLst>
          </p:cNvPr>
          <p:cNvSpPr txBox="1">
            <a:spLocks/>
          </p:cNvSpPr>
          <p:nvPr/>
        </p:nvSpPr>
        <p:spPr>
          <a:xfrm>
            <a:off x="8128747" y="2765750"/>
            <a:ext cx="3569340" cy="126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274320" tIns="228600" rIns="274320" bIns="274320" anchor="b" anchorCtr="0">
            <a:sp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rgbClr val="152E3A"/>
                </a:solidFill>
                <a:effectLst/>
                <a:latin typeface="+mn-lt"/>
              </a:rPr>
              <a:t>Report</a:t>
            </a:r>
          </a:p>
          <a:p>
            <a:pPr algn="ctr"/>
            <a:r>
              <a:rPr lang="en-US" sz="1400" dirty="0">
                <a:solidFill>
                  <a:srgbClr val="152E3A"/>
                </a:solidFill>
                <a:effectLst/>
                <a:latin typeface="+mn-lt"/>
              </a:rPr>
              <a:t>Access robust analysis and GHG reporting functionality.</a:t>
            </a:r>
          </a:p>
        </p:txBody>
      </p:sp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8130E84-926F-6F43-9252-EA8D4C28E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189" y="1501307"/>
            <a:ext cx="3008117" cy="747114"/>
          </a:xfrm>
          <a:prstGeom prst="rect">
            <a:avLst/>
          </a:prstGeom>
        </p:spPr>
      </p:pic>
      <p:pic>
        <p:nvPicPr>
          <p:cNvPr id="3" name="Picture 2" descr="A graph with numbers and a bar chart&#10;&#10;Description automatically generated with medium confidence">
            <a:extLst>
              <a:ext uri="{FF2B5EF4-FFF2-40B4-BE49-F238E27FC236}">
                <a16:creationId xmlns:a16="http://schemas.microsoft.com/office/drawing/2014/main" id="{3CABDD68-326B-3128-713C-CA0839388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804" y="3797692"/>
            <a:ext cx="3569340" cy="2259076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663896E-A125-32A6-C0EE-D466AFBDE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01" y="3797692"/>
            <a:ext cx="3659736" cy="2015171"/>
          </a:xfrm>
          <a:prstGeom prst="rect">
            <a:avLst/>
          </a:prstGeom>
        </p:spPr>
      </p:pic>
      <p:pic>
        <p:nvPicPr>
          <p:cNvPr id="9" name="Picture 8" descr="A graph of gas emissions&#10;&#10;Description automatically generated">
            <a:extLst>
              <a:ext uri="{FF2B5EF4-FFF2-40B4-BE49-F238E27FC236}">
                <a16:creationId xmlns:a16="http://schemas.microsoft.com/office/drawing/2014/main" id="{CE9764E8-6BEF-897C-2D35-FEACEC238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601" y="3797692"/>
            <a:ext cx="3298251" cy="225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63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C1B702-9F9F-5645-9708-E9697AF07C09}"/>
              </a:ext>
            </a:extLst>
          </p:cNvPr>
          <p:cNvSpPr txBox="1">
            <a:spLocks/>
          </p:cNvSpPr>
          <p:nvPr/>
        </p:nvSpPr>
        <p:spPr>
          <a:xfrm>
            <a:off x="1414879" y="1774332"/>
            <a:ext cx="9362243" cy="3323987"/>
          </a:xfrm>
          <a:prstGeom prst="rect">
            <a:avLst/>
          </a:prstGeo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vert="horz" wrap="square" lIns="548640" tIns="1463040" rIns="548640" bIns="731520" rtlCol="0" anchor="ctr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chemeClr val="tx1"/>
                </a:solidFill>
                <a:latin typeface="Avenir Next LT Pro" panose="020B0504020202020204" pitchFamily="34" charset="77"/>
                <a:ea typeface="+mj-ea"/>
                <a:cs typeface="+mj-cs"/>
              </a:defRPr>
            </a:lvl1pPr>
          </a:lstStyle>
          <a:p>
            <a:r>
              <a:rPr lang="en-US" sz="4000" dirty="0" err="1">
                <a:latin typeface="Avenir Next LT Pro"/>
              </a:rPr>
              <a:t>EnergyCAP</a:t>
            </a:r>
            <a:r>
              <a:rPr lang="en-US" sz="4000" dirty="0">
                <a:latin typeface="Avenir Next LT Pro"/>
              </a:rPr>
              <a:t> SmartAnalytics</a:t>
            </a:r>
            <a:r>
              <a:rPr lang="en-US" sz="2400" baseline="80000" dirty="0">
                <a:latin typeface="Avenir Next LT Pro"/>
              </a:rPr>
              <a:t>TM</a:t>
            </a:r>
          </a:p>
          <a:p>
            <a:r>
              <a:rPr lang="en-US" sz="4000" dirty="0">
                <a:latin typeface="Avenir Next LT Pro"/>
              </a:rPr>
              <a:t>(ESA) overview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9506AF-324E-F746-89DF-CF1E53D20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910" y="1384741"/>
            <a:ext cx="4332179" cy="122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9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4F60EE-B20B-7B49-AFBE-1ADC63BBFF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9875" y="365760"/>
            <a:ext cx="11612880" cy="701731"/>
          </a:xfrm>
        </p:spPr>
        <p:txBody>
          <a:bodyPr/>
          <a:lstStyle/>
          <a:p>
            <a:pPr algn="ctr"/>
            <a:r>
              <a:rPr lang="en-US" dirty="0" err="1"/>
              <a:t>EnergyCAP</a:t>
            </a:r>
            <a:r>
              <a:rPr lang="en-US" dirty="0"/>
              <a:t> </a:t>
            </a:r>
            <a:r>
              <a:rPr lang="en-US" dirty="0" err="1"/>
              <a:t>SmartAnalytics</a:t>
            </a:r>
            <a:r>
              <a:rPr lang="en-US" dirty="0"/>
              <a:t> </a:t>
            </a:r>
            <a:r>
              <a:rPr lang="en-US" b="0" dirty="0"/>
              <a:t>// Real-time energy and sustainability analytics 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564A1865-D092-F189-F92B-D68C56CCDF2F}"/>
              </a:ext>
            </a:extLst>
          </p:cNvPr>
          <p:cNvSpPr txBox="1">
            <a:spLocks/>
          </p:cNvSpPr>
          <p:nvPr/>
        </p:nvSpPr>
        <p:spPr>
          <a:xfrm>
            <a:off x="390911" y="2430811"/>
            <a:ext cx="3569340" cy="131016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274320" tIns="274320" rIns="274320" bIns="274320" anchor="b" anchorCtr="0">
            <a:sp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400" b="1">
                <a:solidFill>
                  <a:srgbClr val="152E3A"/>
                </a:solidFill>
                <a:latin typeface="+mn-lt"/>
              </a:rPr>
              <a:t>Capture</a:t>
            </a:r>
          </a:p>
          <a:p>
            <a:pPr algn="ctr"/>
            <a:r>
              <a:rPr lang="en-US" sz="1400">
                <a:solidFill>
                  <a:srgbClr val="152E3A"/>
                </a:solidFill>
                <a:latin typeface="+mn-lt"/>
              </a:rPr>
              <a:t>C</a:t>
            </a:r>
            <a:r>
              <a:rPr lang="en-US" sz="1400">
                <a:solidFill>
                  <a:srgbClr val="152E3A"/>
                </a:solidFill>
                <a:effectLst/>
                <a:latin typeface="+mn-lt"/>
              </a:rPr>
              <a:t>apture real-time data from virtually </a:t>
            </a:r>
            <a:r>
              <a:rPr lang="en-US" sz="1400">
                <a:solidFill>
                  <a:srgbClr val="152E3A"/>
                </a:solidFill>
                <a:latin typeface="+mn-lt"/>
              </a:rPr>
              <a:t>any </a:t>
            </a:r>
            <a:r>
              <a:rPr lang="en-US" sz="1400">
                <a:solidFill>
                  <a:srgbClr val="152E3A"/>
                </a:solidFill>
                <a:effectLst/>
                <a:latin typeface="+mn-lt"/>
              </a:rPr>
              <a:t>source and type of device.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560A1313-EF7C-D628-D942-7E57C5039601}"/>
              </a:ext>
            </a:extLst>
          </p:cNvPr>
          <p:cNvSpPr txBox="1">
            <a:spLocks/>
          </p:cNvSpPr>
          <p:nvPr/>
        </p:nvSpPr>
        <p:spPr>
          <a:xfrm>
            <a:off x="4273290" y="2430811"/>
            <a:ext cx="3569341" cy="131016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274320" tIns="274320" rIns="274320" bIns="274320" anchor="b" anchorCtr="0">
            <a:sp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400" b="1">
                <a:solidFill>
                  <a:srgbClr val="152E3A"/>
                </a:solidFill>
                <a:latin typeface="+mn-lt"/>
              </a:rPr>
              <a:t>Monitor</a:t>
            </a:r>
            <a:endParaRPr lang="en-US" sz="2400" b="1">
              <a:solidFill>
                <a:srgbClr val="152E3A"/>
              </a:solidFill>
              <a:effectLst/>
              <a:latin typeface="+mn-lt"/>
            </a:endParaRPr>
          </a:p>
          <a:p>
            <a:pPr algn="ctr"/>
            <a:r>
              <a:rPr lang="en-US" sz="1400">
                <a:solidFill>
                  <a:srgbClr val="152E3A"/>
                </a:solidFill>
                <a:effectLst/>
                <a:latin typeface="+mn-lt"/>
              </a:rPr>
              <a:t>Monitor data quality, detect outliers, and receive alerts and alarms. 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4141FD02-B274-B6B3-E4F5-2562B5070444}"/>
              </a:ext>
            </a:extLst>
          </p:cNvPr>
          <p:cNvSpPr txBox="1">
            <a:spLocks/>
          </p:cNvSpPr>
          <p:nvPr/>
        </p:nvSpPr>
        <p:spPr>
          <a:xfrm>
            <a:off x="8114459" y="2430811"/>
            <a:ext cx="3569340" cy="131016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274320" tIns="274320" rIns="274320" bIns="274320" anchor="b" anchorCtr="0">
            <a:sp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400" b="1">
                <a:solidFill>
                  <a:srgbClr val="152E3A"/>
                </a:solidFill>
                <a:effectLst/>
                <a:latin typeface="+mn-lt"/>
              </a:rPr>
              <a:t>Analyze</a:t>
            </a:r>
          </a:p>
          <a:p>
            <a:pPr algn="ctr"/>
            <a:r>
              <a:rPr lang="en-US" sz="1400">
                <a:solidFill>
                  <a:srgbClr val="152E3A"/>
                </a:solidFill>
                <a:effectLst/>
                <a:latin typeface="+mn-lt"/>
              </a:rPr>
              <a:t>Access robust analysis and reporting functionality.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C0742BF3-2232-204A-8E61-F0E59108C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061" y="1386300"/>
            <a:ext cx="2967877" cy="653414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1F4612-8706-120D-3094-7C613B27A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000" y="3563217"/>
            <a:ext cx="3382258" cy="2781994"/>
          </a:xfrm>
          <a:prstGeom prst="rect">
            <a:avLst/>
          </a:prstGeom>
        </p:spPr>
      </p:pic>
      <p:pic>
        <p:nvPicPr>
          <p:cNvPr id="4" name="Picture 3" descr="A graph of a load&#10;&#10;Description automatically generated with medium confidence">
            <a:extLst>
              <a:ext uri="{FF2B5EF4-FFF2-40B4-BE49-F238E27FC236}">
                <a16:creationId xmlns:a16="http://schemas.microsoft.com/office/drawing/2014/main" id="{66E5DBDD-6A29-15B2-7193-69D1BDAB5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682" y="3556533"/>
            <a:ext cx="3532324" cy="2788677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1C72A7B-C2E6-0C91-CE50-A53EFE5FBD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451" y="3556533"/>
            <a:ext cx="3456403" cy="28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51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4F60EE-B20B-7B49-AFBE-1ADC63BBFF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9875" y="365760"/>
            <a:ext cx="6536901" cy="701731"/>
          </a:xfrm>
        </p:spPr>
        <p:txBody>
          <a:bodyPr/>
          <a:lstStyle/>
          <a:p>
            <a:r>
              <a:rPr lang="en-US" dirty="0"/>
              <a:t>Integration, interoperability, security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A7176AB7-AE4B-EF42-8D21-A39024FE42BC}"/>
              </a:ext>
            </a:extLst>
          </p:cNvPr>
          <p:cNvSpPr txBox="1">
            <a:spLocks/>
          </p:cNvSpPr>
          <p:nvPr/>
        </p:nvSpPr>
        <p:spPr>
          <a:xfrm>
            <a:off x="640079" y="1554480"/>
            <a:ext cx="2981610" cy="2304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162F3B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162F3B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162F3B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162F3B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162F3B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  <a:spcBef>
                <a:spcPts val="0"/>
              </a:spcBef>
            </a:pPr>
            <a:r>
              <a:rPr lang="en-US" sz="1600" b="1" dirty="0"/>
              <a:t>EUM and ESA </a:t>
            </a:r>
            <a:br>
              <a:rPr lang="en-US" sz="1600" b="1" dirty="0"/>
            </a:br>
            <a:r>
              <a:rPr lang="en-US" sz="1600" b="1" dirty="0"/>
              <a:t>API Platform</a:t>
            </a:r>
          </a:p>
          <a:p>
            <a:pPr marL="0" lvl="1">
              <a:lnSpc>
                <a:spcPct val="100000"/>
              </a:lnSpc>
              <a:spcAft>
                <a:spcPts val="1000"/>
              </a:spcAft>
              <a:defRPr/>
            </a:pPr>
            <a:r>
              <a:rPr lang="en-US" sz="1300" dirty="0">
                <a:cs typeface="Segoe UI"/>
              </a:rPr>
              <a:t>Robust resources available for developers to extend </a:t>
            </a:r>
            <a:r>
              <a:rPr lang="en-US" sz="1300" dirty="0" err="1">
                <a:cs typeface="Segoe UI"/>
              </a:rPr>
              <a:t>EnergyCAP</a:t>
            </a:r>
            <a:r>
              <a:rPr lang="en-US" sz="1300" dirty="0">
                <a:cs typeface="Segoe UI"/>
              </a:rPr>
              <a:t> features and integrate additional systems</a:t>
            </a:r>
          </a:p>
          <a:p>
            <a:pPr marL="0" lvl="1">
              <a:lnSpc>
                <a:spcPct val="100000"/>
              </a:lnSpc>
              <a:spcAft>
                <a:spcPts val="1000"/>
              </a:spcAft>
              <a:defRPr/>
            </a:pPr>
            <a:r>
              <a:rPr lang="en-US" sz="1300" dirty="0">
                <a:cs typeface="Segoe UI"/>
              </a:rPr>
              <a:t>Dedicated developer website: </a:t>
            </a:r>
            <a:r>
              <a:rPr lang="en-US" sz="1300" b="1" dirty="0">
                <a:solidFill>
                  <a:schemeClr val="tx1"/>
                </a:solidFill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https://developer.energycap.com</a:t>
            </a:r>
            <a:br>
              <a:rPr lang="en-US" sz="1300" b="1" dirty="0">
                <a:solidFill>
                  <a:schemeClr val="tx1"/>
                </a:solidFill>
                <a:cs typeface="Segoe UI"/>
              </a:rPr>
            </a:br>
            <a:r>
              <a:rPr lang="en-US" sz="1300" b="1" dirty="0">
                <a:solidFill>
                  <a:schemeClr val="tx1"/>
                </a:solidFill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https://developers.wattics.com</a:t>
            </a:r>
            <a:endParaRPr lang="en-US" sz="1300" b="1" dirty="0">
              <a:solidFill>
                <a:schemeClr val="tx1"/>
              </a:solidFill>
              <a:cs typeface="Segoe UI"/>
            </a:endParaRPr>
          </a:p>
          <a:p>
            <a:pPr marL="0" lvl="1">
              <a:lnSpc>
                <a:spcPct val="100000"/>
              </a:lnSpc>
              <a:spcAft>
                <a:spcPts val="1000"/>
              </a:spcAft>
              <a:defRPr/>
            </a:pPr>
            <a:endParaRPr lang="en-US" dirty="0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07D4F5B7-D11D-F643-A76D-9A1A1AC7C453}"/>
              </a:ext>
            </a:extLst>
          </p:cNvPr>
          <p:cNvSpPr txBox="1">
            <a:spLocks/>
          </p:cNvSpPr>
          <p:nvPr/>
        </p:nvSpPr>
        <p:spPr>
          <a:xfrm>
            <a:off x="3591219" y="1554480"/>
            <a:ext cx="3403448" cy="2419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162F3B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162F3B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162F3B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162F3B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162F3B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</a:pPr>
            <a:r>
              <a:rPr lang="en-US" sz="1600" b="1" dirty="0"/>
              <a:t>Integrations</a:t>
            </a:r>
          </a:p>
          <a:p>
            <a:pPr marL="0" lvl="1">
              <a:lnSpc>
                <a:spcPct val="100000"/>
              </a:lnSpc>
              <a:spcAft>
                <a:spcPts val="1000"/>
              </a:spcAft>
              <a:defRPr/>
            </a:pPr>
            <a:r>
              <a:rPr lang="en-US" sz="1300" dirty="0">
                <a:cs typeface="Segoe UI"/>
              </a:rPr>
              <a:t>Built by EnergyCAP, clients, or third-parties</a:t>
            </a:r>
          </a:p>
          <a:p>
            <a:pPr marL="0" lvl="1">
              <a:lnSpc>
                <a:spcPct val="100000"/>
              </a:lnSpc>
              <a:spcAft>
                <a:spcPts val="400"/>
              </a:spcAft>
              <a:defRPr/>
            </a:pPr>
            <a:r>
              <a:rPr lang="en-US" sz="1300" dirty="0">
                <a:cs typeface="Segoe UI"/>
              </a:rPr>
              <a:t>Business-critical integration services</a:t>
            </a:r>
          </a:p>
          <a:p>
            <a:pPr marL="288925" lvl="1" indent="-171450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  <a:defRPr/>
            </a:pPr>
            <a:r>
              <a:rPr lang="en-US" sz="1300" dirty="0">
                <a:cs typeface="Segoe UI"/>
              </a:rPr>
              <a:t>Accounting systems (AP, GL)</a:t>
            </a:r>
          </a:p>
          <a:p>
            <a:pPr marL="288925" lvl="1" indent="-171450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  <a:defRPr/>
            </a:pPr>
            <a:r>
              <a:rPr lang="en-US" sz="1300" dirty="0">
                <a:cs typeface="Segoe UI"/>
              </a:rPr>
              <a:t>Interval data from private/public metering systems</a:t>
            </a:r>
          </a:p>
          <a:p>
            <a:pPr marL="288925" lvl="1" indent="-171450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  <a:defRPr/>
            </a:pPr>
            <a:r>
              <a:rPr lang="en-US" sz="1300" dirty="0">
                <a:cs typeface="Segoe UI"/>
              </a:rPr>
              <a:t>Property and asset management</a:t>
            </a:r>
          </a:p>
          <a:p>
            <a:pPr marL="288925" lvl="1" indent="-171450">
              <a:lnSpc>
                <a:spcPct val="100000"/>
              </a:lnSpc>
              <a:spcAft>
                <a:spcPts val="1000"/>
              </a:spcAft>
              <a:buFont typeface="Wingdings" pitchFamily="2" charset="2"/>
              <a:buChar char="§"/>
              <a:defRPr/>
            </a:pPr>
            <a:r>
              <a:rPr lang="en-US" sz="1300" dirty="0">
                <a:cs typeface="Segoe UI"/>
              </a:rPr>
              <a:t>Building management systems</a:t>
            </a:r>
            <a:endParaRPr lang="en-US" sz="1300" dirty="0">
              <a:cs typeface="Segoe UI" panose="020B0502040204020203" pitchFamily="34" charset="0"/>
            </a:endParaRP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25E9C13-0B42-9249-B505-2726BD12DAB2}"/>
              </a:ext>
            </a:extLst>
          </p:cNvPr>
          <p:cNvSpPr txBox="1">
            <a:spLocks/>
          </p:cNvSpPr>
          <p:nvPr/>
        </p:nvSpPr>
        <p:spPr>
          <a:xfrm>
            <a:off x="3585387" y="4243246"/>
            <a:ext cx="2702605" cy="15737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162F3B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162F3B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162F3B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162F3B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162F3B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35255">
              <a:lnSpc>
                <a:spcPct val="100000"/>
              </a:lnSpc>
              <a:spcAft>
                <a:spcPts val="400"/>
              </a:spcAft>
              <a:defRPr/>
            </a:pPr>
            <a:r>
              <a:rPr lang="en-US" sz="1600" b="1" dirty="0">
                <a:cs typeface="Segoe UI"/>
              </a:rPr>
              <a:t>Additional integration services</a:t>
            </a:r>
          </a:p>
          <a:p>
            <a:pPr marL="0" lvl="1">
              <a:lnSpc>
                <a:spcPct val="100000"/>
              </a:lnSpc>
              <a:spcAft>
                <a:spcPts val="1000"/>
              </a:spcAft>
              <a:defRPr/>
            </a:pPr>
            <a:r>
              <a:rPr lang="en-US" sz="1300" dirty="0">
                <a:cs typeface="Segoe UI"/>
              </a:rPr>
              <a:t>ENERGY STAR submission/reporting features</a:t>
            </a:r>
          </a:p>
          <a:p>
            <a:pPr marL="0" lvl="1">
              <a:lnSpc>
                <a:spcPct val="100000"/>
              </a:lnSpc>
              <a:spcAft>
                <a:spcPts val="1000"/>
              </a:spcAft>
              <a:defRPr/>
            </a:pPr>
            <a:r>
              <a:rPr lang="en-US" sz="1300" dirty="0">
                <a:cs typeface="Segoe UI"/>
              </a:rPr>
              <a:t>Business intelligence and reporting add-on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5BCC1AEA-EAA3-F34F-9ACF-D73C7C474B8C}"/>
              </a:ext>
            </a:extLst>
          </p:cNvPr>
          <p:cNvSpPr txBox="1">
            <a:spLocks/>
          </p:cNvSpPr>
          <p:nvPr/>
        </p:nvSpPr>
        <p:spPr>
          <a:xfrm>
            <a:off x="640079" y="4042687"/>
            <a:ext cx="2809201" cy="2179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162F3B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162F3B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162F3B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162F3B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rgbClr val="162F3B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sz="1600" b="1" dirty="0">
                <a:cs typeface="Segoe UI"/>
              </a:rPr>
              <a:t>Security</a:t>
            </a:r>
          </a:p>
          <a:p>
            <a:pPr marL="0" lvl="1">
              <a:lnSpc>
                <a:spcPct val="100000"/>
              </a:lnSpc>
              <a:spcAft>
                <a:spcPts val="1000"/>
              </a:spcAft>
              <a:defRPr/>
            </a:pPr>
            <a:r>
              <a:rPr lang="en-US" sz="1300" dirty="0">
                <a:cs typeface="Segoe UI"/>
              </a:rPr>
              <a:t>NIST and ISC standards-based security policies</a:t>
            </a:r>
          </a:p>
          <a:p>
            <a:pPr marL="0" lvl="1">
              <a:lnSpc>
                <a:spcPct val="100000"/>
              </a:lnSpc>
              <a:spcAft>
                <a:spcPts val="1000"/>
              </a:spcAft>
              <a:defRPr/>
            </a:pPr>
            <a:r>
              <a:rPr lang="en-US" sz="1300" dirty="0">
                <a:cs typeface="Segoe UI"/>
              </a:rPr>
              <a:t>FedRAMP certified</a:t>
            </a:r>
          </a:p>
          <a:p>
            <a:pPr marL="0" lvl="1">
              <a:lnSpc>
                <a:spcPct val="100000"/>
              </a:lnSpc>
              <a:spcAft>
                <a:spcPts val="1000"/>
              </a:spcAft>
              <a:defRPr/>
            </a:pPr>
            <a:r>
              <a:rPr lang="en-US" sz="1300" dirty="0">
                <a:cs typeface="Segoe UI"/>
              </a:rPr>
              <a:t>SOC2 certified</a:t>
            </a:r>
          </a:p>
          <a:p>
            <a:pPr marL="0" lvl="1">
              <a:lnSpc>
                <a:spcPct val="100000"/>
              </a:lnSpc>
              <a:spcAft>
                <a:spcPts val="1000"/>
              </a:spcAft>
              <a:defRPr/>
            </a:pPr>
            <a:r>
              <a:rPr lang="en-US" sz="1300" dirty="0">
                <a:cs typeface="Segoe UI"/>
              </a:rPr>
              <a:t>Continuous monitoring, regular vulnerability scans, automatic threat detection</a:t>
            </a:r>
          </a:p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F030E9B-92B0-FF4F-BD25-E22F8C230BFE}"/>
              </a:ext>
            </a:extLst>
          </p:cNvPr>
          <p:cNvCxnSpPr>
            <a:cxnSpLocks/>
          </p:cNvCxnSpPr>
          <p:nvPr/>
        </p:nvCxnSpPr>
        <p:spPr>
          <a:xfrm flipH="1">
            <a:off x="9950931" y="1862829"/>
            <a:ext cx="141720" cy="1486759"/>
          </a:xfrm>
          <a:prstGeom prst="line">
            <a:avLst/>
          </a:prstGeom>
          <a:ln w="12700">
            <a:solidFill>
              <a:srgbClr val="162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88DE45-EB70-5E44-B4B3-ACAAF59FABFD}"/>
              </a:ext>
            </a:extLst>
          </p:cNvPr>
          <p:cNvCxnSpPr>
            <a:cxnSpLocks/>
          </p:cNvCxnSpPr>
          <p:nvPr/>
        </p:nvCxnSpPr>
        <p:spPr>
          <a:xfrm>
            <a:off x="8089653" y="3048757"/>
            <a:ext cx="162960" cy="266584"/>
          </a:xfrm>
          <a:prstGeom prst="line">
            <a:avLst/>
          </a:prstGeom>
          <a:ln w="12700">
            <a:solidFill>
              <a:srgbClr val="162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Microsoft BI Tools: Azure Analysis Services">
            <a:extLst>
              <a:ext uri="{FF2B5EF4-FFF2-40B4-BE49-F238E27FC236}">
                <a16:creationId xmlns:a16="http://schemas.microsoft.com/office/drawing/2014/main" id="{3510DEFD-6904-5849-8ADB-3B9D5FB01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336" y="4129105"/>
            <a:ext cx="789044" cy="60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BE90E32-5774-BB4C-B3E6-C01CFFF3D775}"/>
              </a:ext>
            </a:extLst>
          </p:cNvPr>
          <p:cNvSpPr txBox="1"/>
          <p:nvPr/>
        </p:nvSpPr>
        <p:spPr>
          <a:xfrm>
            <a:off x="7717742" y="4863017"/>
            <a:ext cx="1381789" cy="43601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8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Segoe UI Semibold" panose="020B0502040204020203" pitchFamily="34" charset="0"/>
              </a:rPr>
              <a:t>Microsoft Azure</a:t>
            </a:r>
          </a:p>
          <a:p>
            <a:pPr marL="0" marR="0" lvl="0" indent="0" algn="ctr" defTabSz="914400" rtl="0" eaLnBrk="1" fontAlgn="auto" latinLnBrk="0" hangingPunct="1">
              <a:lnSpc>
                <a:spcPts val="148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Segoe UI Semibold" panose="020B0502040204020203" pitchFamily="34" charset="0"/>
              </a:rPr>
              <a:t>Analysis Services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48F6CF-739F-074F-A1E2-9C2B1110872F}"/>
              </a:ext>
            </a:extLst>
          </p:cNvPr>
          <p:cNvGrpSpPr/>
          <p:nvPr/>
        </p:nvGrpSpPr>
        <p:grpSpPr>
          <a:xfrm>
            <a:off x="9792674" y="3858946"/>
            <a:ext cx="1622734" cy="1596482"/>
            <a:chOff x="9472701" y="3687515"/>
            <a:chExt cx="1622734" cy="1596482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6A57B19-E419-1041-949E-409FDBF3157E}"/>
                </a:ext>
              </a:extLst>
            </p:cNvPr>
            <p:cNvSpPr/>
            <p:nvPr/>
          </p:nvSpPr>
          <p:spPr>
            <a:xfrm>
              <a:off x="9472701" y="3687515"/>
              <a:ext cx="1622734" cy="159648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62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1" name="Picture 2" descr="Microsoft-Power-BI-Logo - Idellys">
              <a:extLst>
                <a:ext uri="{FF2B5EF4-FFF2-40B4-BE49-F238E27FC236}">
                  <a16:creationId xmlns:a16="http://schemas.microsoft.com/office/drawing/2014/main" id="{67C16EBF-3B28-494A-A7C1-8BAB025885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25" r="33508"/>
            <a:stretch/>
          </p:blipFill>
          <p:spPr bwMode="auto">
            <a:xfrm>
              <a:off x="9892270" y="4578249"/>
              <a:ext cx="277012" cy="356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ognos Series 7 | element61">
              <a:extLst>
                <a:ext uri="{FF2B5EF4-FFF2-40B4-BE49-F238E27FC236}">
                  <a16:creationId xmlns:a16="http://schemas.microsoft.com/office/drawing/2014/main" id="{4ECE819B-2DC3-7440-BE83-96E28F199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1508" y="4505355"/>
              <a:ext cx="502007" cy="501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Media Download Center">
              <a:extLst>
                <a:ext uri="{FF2B5EF4-FFF2-40B4-BE49-F238E27FC236}">
                  <a16:creationId xmlns:a16="http://schemas.microsoft.com/office/drawing/2014/main" id="{D2C9785A-4C32-8D42-BDB2-5ED8E4739F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6744" y="4296500"/>
              <a:ext cx="1187986" cy="248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8" descr="TIBCO Announces Snowflake Integration to Deliver High-Performance Data  Analytics for Cloud-Native Customers">
              <a:extLst>
                <a:ext uri="{FF2B5EF4-FFF2-40B4-BE49-F238E27FC236}">
                  <a16:creationId xmlns:a16="http://schemas.microsoft.com/office/drawing/2014/main" id="{C1BF9771-40E0-7144-8348-859B7B7CE1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2466" y="3802267"/>
              <a:ext cx="507124" cy="137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0" descr="SAP - Wikipedia">
              <a:extLst>
                <a:ext uri="{FF2B5EF4-FFF2-40B4-BE49-F238E27FC236}">
                  <a16:creationId xmlns:a16="http://schemas.microsoft.com/office/drawing/2014/main" id="{EB52504D-4E3E-DB49-BD96-78340648D8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8552" y="4030677"/>
              <a:ext cx="440726" cy="224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Download Microsoft Excel Logo in SVG Vector or PNG File Format - Logo.wine">
              <a:extLst>
                <a:ext uri="{FF2B5EF4-FFF2-40B4-BE49-F238E27FC236}">
                  <a16:creationId xmlns:a16="http://schemas.microsoft.com/office/drawing/2014/main" id="{41FD6730-5F35-4F4D-9F0F-1328E68153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20" t="10815" r="24042" b="10019"/>
            <a:stretch/>
          </p:blipFill>
          <p:spPr bwMode="auto">
            <a:xfrm>
              <a:off x="10421313" y="4018432"/>
              <a:ext cx="230320" cy="238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6" descr="Oracle Logo | The most famous brands and company logos in the world">
              <a:extLst>
                <a:ext uri="{FF2B5EF4-FFF2-40B4-BE49-F238E27FC236}">
                  <a16:creationId xmlns:a16="http://schemas.microsoft.com/office/drawing/2014/main" id="{4EEA58D2-1C7F-0949-8421-F6B04CFD00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58" b="37308"/>
            <a:stretch/>
          </p:blipFill>
          <p:spPr bwMode="auto">
            <a:xfrm>
              <a:off x="9956913" y="5028790"/>
              <a:ext cx="702804" cy="98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43E75EA-76CB-7747-A31B-4C739FCFCDFE}"/>
              </a:ext>
            </a:extLst>
          </p:cNvPr>
          <p:cNvCxnSpPr>
            <a:cxnSpLocks/>
            <a:endCxn id="30" idx="2"/>
          </p:cNvCxnSpPr>
          <p:nvPr/>
        </p:nvCxnSpPr>
        <p:spPr>
          <a:xfrm flipV="1">
            <a:off x="8902866" y="4657188"/>
            <a:ext cx="889808" cy="1"/>
          </a:xfrm>
          <a:prstGeom prst="line">
            <a:avLst/>
          </a:prstGeom>
          <a:ln w="12700">
            <a:solidFill>
              <a:srgbClr val="162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7997FFA-A079-2B45-A063-C1F97A3DFEF2}"/>
              </a:ext>
            </a:extLst>
          </p:cNvPr>
          <p:cNvGrpSpPr/>
          <p:nvPr/>
        </p:nvGrpSpPr>
        <p:grpSpPr>
          <a:xfrm>
            <a:off x="9500642" y="342885"/>
            <a:ext cx="1615345" cy="1589212"/>
            <a:chOff x="9133274" y="529096"/>
            <a:chExt cx="1615345" cy="158921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6AD702C-38E4-AD42-A9F3-43D5EF094523}"/>
                </a:ext>
              </a:extLst>
            </p:cNvPr>
            <p:cNvSpPr/>
            <p:nvPr/>
          </p:nvSpPr>
          <p:spPr>
            <a:xfrm>
              <a:off x="9133274" y="529096"/>
              <a:ext cx="1615345" cy="158921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62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9F6E217-5C93-054E-A38C-F038C52BB2E6}"/>
                </a:ext>
              </a:extLst>
            </p:cNvPr>
            <p:cNvSpPr txBox="1"/>
            <p:nvPr/>
          </p:nvSpPr>
          <p:spPr>
            <a:xfrm>
              <a:off x="9385426" y="632169"/>
              <a:ext cx="1111040" cy="3461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ea typeface="Calibri" panose="020F0502020204030204" pitchFamily="34" charset="0"/>
                  <a:cs typeface="Segoe UI Semibold" panose="020B0502040204020203" pitchFamily="34" charset="0"/>
                </a:rPr>
                <a:t>Interval metering &amp; device data </a:t>
              </a:r>
            </a:p>
          </p:txBody>
        </p:sp>
        <p:pic>
          <p:nvPicPr>
            <p:cNvPr id="42" name="Picture 2" descr="Schneider Electric Takes New Sustainability Commitments">
              <a:extLst>
                <a:ext uri="{FF2B5EF4-FFF2-40B4-BE49-F238E27FC236}">
                  <a16:creationId xmlns:a16="http://schemas.microsoft.com/office/drawing/2014/main" id="{6DE4537D-6140-EB41-B666-CB7EA8D352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375" b="39888"/>
            <a:stretch/>
          </p:blipFill>
          <p:spPr bwMode="auto">
            <a:xfrm>
              <a:off x="9296550" y="1022600"/>
              <a:ext cx="668456" cy="20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Siemens logo and symbol, meaning, history, PNG">
              <a:extLst>
                <a:ext uri="{FF2B5EF4-FFF2-40B4-BE49-F238E27FC236}">
                  <a16:creationId xmlns:a16="http://schemas.microsoft.com/office/drawing/2014/main" id="{A242F393-B561-5447-B282-3071F57F8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8325" y="1347838"/>
              <a:ext cx="563089" cy="187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Itron Signs Global Reseller Agreement with TerraGo to Accelerate Smart  Streetlight Projects | LEDs Magazine">
              <a:extLst>
                <a:ext uri="{FF2B5EF4-FFF2-40B4-BE49-F238E27FC236}">
                  <a16:creationId xmlns:a16="http://schemas.microsoft.com/office/drawing/2014/main" id="{E028E17F-8DF3-6547-B4EE-05602BD16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8325" y="955349"/>
              <a:ext cx="538084" cy="268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8" descr="Integrated water meter | WaterWorld">
              <a:extLst>
                <a:ext uri="{FF2B5EF4-FFF2-40B4-BE49-F238E27FC236}">
                  <a16:creationId xmlns:a16="http://schemas.microsoft.com/office/drawing/2014/main" id="{EDD1975F-2BDB-AC43-BDC4-8534B7B747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5640" y="1297934"/>
              <a:ext cx="663628" cy="201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0" descr="eGauge Model EG4xxx Owner's Manual Version 1.5">
              <a:extLst>
                <a:ext uri="{FF2B5EF4-FFF2-40B4-BE49-F238E27FC236}">
                  <a16:creationId xmlns:a16="http://schemas.microsoft.com/office/drawing/2014/main" id="{08B9B03C-5E64-C440-B309-2DAF56CE64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9432" y="1781333"/>
              <a:ext cx="423027" cy="25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2" descr="Neptune Technology Group">
              <a:extLst>
                <a:ext uri="{FF2B5EF4-FFF2-40B4-BE49-F238E27FC236}">
                  <a16:creationId xmlns:a16="http://schemas.microsoft.com/office/drawing/2014/main" id="{88F461C0-BE73-E84E-A459-7BDF6A961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6441" y="1570588"/>
              <a:ext cx="881519" cy="170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EC1E1D9-E6A3-AA48-A305-1535EADD1A39}"/>
              </a:ext>
            </a:extLst>
          </p:cNvPr>
          <p:cNvGrpSpPr/>
          <p:nvPr/>
        </p:nvGrpSpPr>
        <p:grpSpPr>
          <a:xfrm>
            <a:off x="7256821" y="1914846"/>
            <a:ext cx="1226326" cy="1206486"/>
            <a:chOff x="6719913" y="1832157"/>
            <a:chExt cx="1226326" cy="1206486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9D21696-7518-0341-9091-BBF13E2127FD}"/>
                </a:ext>
              </a:extLst>
            </p:cNvPr>
            <p:cNvSpPr/>
            <p:nvPr/>
          </p:nvSpPr>
          <p:spPr>
            <a:xfrm>
              <a:off x="6719913" y="1832157"/>
              <a:ext cx="1226326" cy="120648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62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C5772D7-BC97-104C-A839-9A40CBA990D5}"/>
                </a:ext>
              </a:extLst>
            </p:cNvPr>
            <p:cNvSpPr txBox="1"/>
            <p:nvPr/>
          </p:nvSpPr>
          <p:spPr>
            <a:xfrm>
              <a:off x="6787790" y="1914163"/>
              <a:ext cx="1091418" cy="2168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ea typeface="Calibri" panose="020F0502020204030204" pitchFamily="34" charset="0"/>
                  <a:cs typeface="Segoe UI Semibold" panose="020B0502040204020203" pitchFamily="34" charset="0"/>
                </a:rPr>
                <a:t>Other services</a:t>
              </a:r>
            </a:p>
          </p:txBody>
        </p:sp>
        <p:pic>
          <p:nvPicPr>
            <p:cNvPr id="51" name="Picture 22" descr="IBM Acquires The Weather Company |FinSMEs">
              <a:extLst>
                <a:ext uri="{FF2B5EF4-FFF2-40B4-BE49-F238E27FC236}">
                  <a16:creationId xmlns:a16="http://schemas.microsoft.com/office/drawing/2014/main" id="{89FB0D14-8179-F444-9B0E-7C79FF21DC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611" y="2582251"/>
              <a:ext cx="794929" cy="270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Energy Star logo vector">
              <a:extLst>
                <a:ext uri="{FF2B5EF4-FFF2-40B4-BE49-F238E27FC236}">
                  <a16:creationId xmlns:a16="http://schemas.microsoft.com/office/drawing/2014/main" id="{CF29A474-6301-5C43-9475-1BF583951A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43" t="12441" r="11764" b="12367"/>
            <a:stretch/>
          </p:blipFill>
          <p:spPr bwMode="auto">
            <a:xfrm>
              <a:off x="7466721" y="2215010"/>
              <a:ext cx="344282" cy="33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74AFABE-21CF-0A4F-97FA-334064429976}"/>
                </a:ext>
              </a:extLst>
            </p:cNvPr>
            <p:cNvSpPr txBox="1"/>
            <p:nvPr/>
          </p:nvSpPr>
          <p:spPr>
            <a:xfrm>
              <a:off x="6724759" y="2221980"/>
              <a:ext cx="796489" cy="3461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n-ea"/>
                  <a:cs typeface="Segoe UI" panose="020B0502040204020203" pitchFamily="34" charset="0"/>
                </a:rPr>
                <a:t>BI &amp; analysis tools</a:t>
              </a: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0940997-9FE7-8C49-B8E9-4FB26F652A42}"/>
              </a:ext>
            </a:extLst>
          </p:cNvPr>
          <p:cNvCxnSpPr>
            <a:cxnSpLocks/>
          </p:cNvCxnSpPr>
          <p:nvPr/>
        </p:nvCxnSpPr>
        <p:spPr>
          <a:xfrm>
            <a:off x="8772898" y="1871191"/>
            <a:ext cx="243926" cy="1479278"/>
          </a:xfrm>
          <a:prstGeom prst="line">
            <a:avLst/>
          </a:prstGeom>
          <a:ln w="12700">
            <a:solidFill>
              <a:srgbClr val="162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63D2F74-0B98-1849-B876-0A4C9A48E1CC}"/>
              </a:ext>
            </a:extLst>
          </p:cNvPr>
          <p:cNvCxnSpPr>
            <a:cxnSpLocks/>
            <a:stCxn id="72" idx="3"/>
          </p:cNvCxnSpPr>
          <p:nvPr/>
        </p:nvCxnSpPr>
        <p:spPr>
          <a:xfrm flipH="1">
            <a:off x="10604041" y="3048757"/>
            <a:ext cx="153326" cy="249919"/>
          </a:xfrm>
          <a:prstGeom prst="line">
            <a:avLst/>
          </a:prstGeom>
          <a:ln w="12700">
            <a:solidFill>
              <a:srgbClr val="162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16" descr="SOC 2 Compliance - Accellion Enterprise Content Firewall">
            <a:extLst>
              <a:ext uri="{FF2B5EF4-FFF2-40B4-BE49-F238E27FC236}">
                <a16:creationId xmlns:a16="http://schemas.microsoft.com/office/drawing/2014/main" id="{573F8947-F6E0-4B4F-8CCE-15B020F60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835" y="5702448"/>
            <a:ext cx="708219" cy="70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Nist Logos">
            <a:extLst>
              <a:ext uri="{FF2B5EF4-FFF2-40B4-BE49-F238E27FC236}">
                <a16:creationId xmlns:a16="http://schemas.microsoft.com/office/drawing/2014/main" id="{608EFD5E-03A8-014A-B14F-768AB5CF0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814" y="5847992"/>
            <a:ext cx="727044" cy="43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EB4545A-170C-0E48-8C07-C8485913E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900" y="5859679"/>
            <a:ext cx="731893" cy="43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 descr="FedRAMP.gov">
            <a:extLst>
              <a:ext uri="{FF2B5EF4-FFF2-40B4-BE49-F238E27FC236}">
                <a16:creationId xmlns:a16="http://schemas.microsoft.com/office/drawing/2014/main" id="{C18AA431-7295-FA4B-B0F3-D31891B81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095" y="5841130"/>
            <a:ext cx="1490802" cy="38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932782D9-56C9-0C4A-9300-821BD9521D73}"/>
              </a:ext>
            </a:extLst>
          </p:cNvPr>
          <p:cNvGrpSpPr/>
          <p:nvPr/>
        </p:nvGrpSpPr>
        <p:grpSpPr>
          <a:xfrm>
            <a:off x="7730498" y="342885"/>
            <a:ext cx="1615345" cy="1589212"/>
            <a:chOff x="7363130" y="342375"/>
            <a:chExt cx="1615345" cy="1589212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44C6DED-EF18-344C-976F-57C8869BA944}"/>
                </a:ext>
              </a:extLst>
            </p:cNvPr>
            <p:cNvSpPr/>
            <p:nvPr/>
          </p:nvSpPr>
          <p:spPr>
            <a:xfrm>
              <a:off x="7363130" y="342375"/>
              <a:ext cx="1615345" cy="158921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62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718C234-BDB1-C749-A97A-F05296BE08F3}"/>
                </a:ext>
              </a:extLst>
            </p:cNvPr>
            <p:cNvSpPr txBox="1"/>
            <p:nvPr/>
          </p:nvSpPr>
          <p:spPr>
            <a:xfrm>
              <a:off x="7630240" y="446689"/>
              <a:ext cx="1126448" cy="3461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ea typeface="Calibri" panose="020F0502020204030204" pitchFamily="34" charset="0"/>
                  <a:cs typeface="Segoe UI Semibold" panose="020B0502040204020203" pitchFamily="34" charset="0"/>
                </a:rPr>
                <a:t>Accounting platforms </a:t>
              </a:r>
            </a:p>
          </p:txBody>
        </p:sp>
        <p:pic>
          <p:nvPicPr>
            <p:cNvPr id="63" name="Picture 16" descr="SoftwareReviews | Oracle PeopleSoft Mobile Campus | Make Better IT">
              <a:extLst>
                <a:ext uri="{FF2B5EF4-FFF2-40B4-BE49-F238E27FC236}">
                  <a16:creationId xmlns:a16="http://schemas.microsoft.com/office/drawing/2014/main" id="{0DB4CD32-5E73-F442-AC33-6B2B3B6383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5547" y="1259575"/>
              <a:ext cx="794651" cy="535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0" descr="IBM Maximo Asset Management solutions give you a single point of control  over all types of assets - production, infrastructu… | Ibm logo, Logo  design, Logo branding">
              <a:extLst>
                <a:ext uri="{FF2B5EF4-FFF2-40B4-BE49-F238E27FC236}">
                  <a16:creationId xmlns:a16="http://schemas.microsoft.com/office/drawing/2014/main" id="{82E18CE0-A5A5-F74A-AFDD-8054F73B8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951" y="822118"/>
              <a:ext cx="524482" cy="263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2" descr="Rowan Student Evaluations | Division of Academic Affairs | Rowan University">
              <a:extLst>
                <a:ext uri="{FF2B5EF4-FFF2-40B4-BE49-F238E27FC236}">
                  <a16:creationId xmlns:a16="http://schemas.microsoft.com/office/drawing/2014/main" id="{4079C3FD-BA3F-BA49-B349-EAA5D2441F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5879" y="684362"/>
              <a:ext cx="368678" cy="419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4" descr="Oracle Logo png download - 1019*341 - Free Transparent Jd Edwards Company  png Download. - CleanPNG / KissPNG">
              <a:extLst>
                <a:ext uri="{FF2B5EF4-FFF2-40B4-BE49-F238E27FC236}">
                  <a16:creationId xmlns:a16="http://schemas.microsoft.com/office/drawing/2014/main" id="{6910C132-427E-8F4E-8065-62246E885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875" b="90000" l="2556" r="95889">
                          <a14:foregroundMark x1="10222" y1="3125" x2="10222" y2="3125"/>
                          <a14:foregroundMark x1="27222" y1="3438" x2="27222" y2="3438"/>
                          <a14:foregroundMark x1="57778" y1="5313" x2="57778" y2="5313"/>
                          <a14:foregroundMark x1="2556" y1="13438" x2="2556" y2="13438"/>
                          <a14:foregroundMark x1="11667" y1="30312" x2="11667" y2="30312"/>
                          <a14:foregroundMark x1="69778" y1="13125" x2="69778" y2="13125"/>
                          <a14:foregroundMark x1="85667" y1="17813" x2="85667" y2="17813"/>
                          <a14:foregroundMark x1="5111" y1="30312" x2="11000" y2="30000"/>
                          <a14:foregroundMark x1="11000" y1="30000" x2="11556" y2="30000"/>
                          <a14:foregroundMark x1="13556" y1="30000" x2="17444" y2="26250"/>
                          <a14:foregroundMark x1="38778" y1="27813" x2="41556" y2="15625"/>
                          <a14:foregroundMark x1="82556" y1="18438" x2="86667" y2="15937"/>
                          <a14:foregroundMark x1="93667" y1="17188" x2="93667" y2="17188"/>
                          <a14:foregroundMark x1="45111" y1="1875" x2="45111" y2="1875"/>
                          <a14:foregroundMark x1="43556" y1="50000" x2="43556" y2="50000"/>
                          <a14:foregroundMark x1="42333" y1="48125" x2="42333" y2="48125"/>
                          <a14:foregroundMark x1="95889" y1="49063" x2="95889" y2="49063"/>
                          <a14:foregroundMark x1="77667" y1="68438" x2="77667" y2="68438"/>
                          <a14:foregroundMark x1="73444" y1="72188" x2="73444" y2="72188"/>
                          <a14:foregroundMark x1="62667" y1="73438" x2="62667" y2="73438"/>
                          <a14:foregroundMark x1="87111" y1="70625" x2="87111" y2="70625"/>
                          <a14:foregroundMark x1="56444" y1="75938" x2="56444" y2="75938"/>
                          <a14:foregroundMark x1="43889" y1="75313" x2="43889" y2="75313"/>
                          <a14:foregroundMark x1="30889" y1="72188" x2="30889" y2="72188"/>
                          <a14:foregroundMark x1="13667" y1="72500" x2="13667" y2="72500"/>
                          <a14:foregroundMark x1="18444" y1="70938" x2="18444" y2="70938"/>
                          <a14:backgroundMark x1="45556" y1="18438" x2="45556" y2="1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7532" y="1443626"/>
              <a:ext cx="519226" cy="184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2" descr="Muni logo | Logos, Bad logos, Retail logos">
              <a:extLst>
                <a:ext uri="{FF2B5EF4-FFF2-40B4-BE49-F238E27FC236}">
                  <a16:creationId xmlns:a16="http://schemas.microsoft.com/office/drawing/2014/main" id="{D01D92C6-77DD-F243-B0F0-E0396F3FE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9605" y="848045"/>
              <a:ext cx="431376" cy="21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0" descr="SAP - Wikipedia">
              <a:extLst>
                <a:ext uri="{FF2B5EF4-FFF2-40B4-BE49-F238E27FC236}">
                  <a16:creationId xmlns:a16="http://schemas.microsoft.com/office/drawing/2014/main" id="{06A4B107-A3FD-7948-8D8B-2C6CBB07A9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1269" y="1691162"/>
              <a:ext cx="352525" cy="179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6">
              <a:extLst>
                <a:ext uri="{FF2B5EF4-FFF2-40B4-BE49-F238E27FC236}">
                  <a16:creationId xmlns:a16="http://schemas.microsoft.com/office/drawing/2014/main" id="{AFA4208B-DAD5-4543-883B-B4B8A971D2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74" b="25764"/>
            <a:stretch/>
          </p:blipFill>
          <p:spPr bwMode="auto">
            <a:xfrm>
              <a:off x="8186849" y="1158408"/>
              <a:ext cx="596834" cy="180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28" descr="Lawson Logo • Download Lawson vector logo SVG • Logotyp.us">
              <a:extLst>
                <a:ext uri="{FF2B5EF4-FFF2-40B4-BE49-F238E27FC236}">
                  <a16:creationId xmlns:a16="http://schemas.microsoft.com/office/drawing/2014/main" id="{A22F12FE-22B6-604E-89AF-BD213C6287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31" b="27703"/>
            <a:stretch/>
          </p:blipFill>
          <p:spPr bwMode="auto">
            <a:xfrm>
              <a:off x="7566465" y="1170662"/>
              <a:ext cx="562036" cy="179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1603E3B-0EE6-184C-BB52-F3B686BE29FB}"/>
              </a:ext>
            </a:extLst>
          </p:cNvPr>
          <p:cNvGrpSpPr/>
          <p:nvPr/>
        </p:nvGrpSpPr>
        <p:grpSpPr>
          <a:xfrm>
            <a:off x="10539044" y="1796864"/>
            <a:ext cx="1490802" cy="1466684"/>
            <a:chOff x="10330455" y="1634229"/>
            <a:chExt cx="1490802" cy="1466684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C860945-835D-7841-A016-D33F595028EE}"/>
                </a:ext>
              </a:extLst>
            </p:cNvPr>
            <p:cNvSpPr/>
            <p:nvPr/>
          </p:nvSpPr>
          <p:spPr>
            <a:xfrm>
              <a:off x="10330455" y="1634229"/>
              <a:ext cx="1490802" cy="146668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62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CEC4D63-31F9-1843-B007-0D33F7E5C1F7}"/>
                </a:ext>
              </a:extLst>
            </p:cNvPr>
            <p:cNvSpPr txBox="1"/>
            <p:nvPr/>
          </p:nvSpPr>
          <p:spPr>
            <a:xfrm>
              <a:off x="10513656" y="1752803"/>
              <a:ext cx="1136790" cy="3461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ea typeface="Calibri" panose="020F0502020204030204" pitchFamily="34" charset="0"/>
                  <a:cs typeface="Segoe UI Semibold" panose="020B0502040204020203" pitchFamily="34" charset="0"/>
                </a:rPr>
                <a:t>Building </a:t>
              </a:r>
              <a:r>
                <a:rPr lang="en-US" sz="800" b="1" dirty="0">
                  <a:solidFill>
                    <a:prstClr val="black">
                      <a:lumMod val="65000"/>
                      <a:lumOff val="35000"/>
                    </a:prstClr>
                  </a:solidFill>
                  <a:ea typeface="Calibri" panose="020F0502020204030204" pitchFamily="34" charset="0"/>
                  <a:cs typeface="Segoe UI Semibold" panose="020B0502040204020203" pitchFamily="34" charset="0"/>
                </a:rPr>
                <a:t>&amp; a</a:t>
              </a:r>
              <a:r>
                <a:rPr kumimoji="0" lang="en-US" sz="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ea typeface="Calibri" panose="020F0502020204030204" pitchFamily="34" charset="0"/>
                  <a:cs typeface="Segoe UI Semibold" panose="020B0502040204020203" pitchFamily="34" charset="0"/>
                </a:rPr>
                <a:t>sset</a:t>
              </a: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ea typeface="Calibri" panose="020F0502020204030204" pitchFamily="34" charset="0"/>
                  <a:cs typeface="Segoe UI Semibold" panose="020B0502040204020203" pitchFamily="34" charset="0"/>
                </a:rPr>
                <a:t> management</a:t>
              </a:r>
            </a:p>
          </p:txBody>
        </p:sp>
        <p:pic>
          <p:nvPicPr>
            <p:cNvPr id="74" name="Picture 2" descr="Tridium Inc | Open Automation Solutions">
              <a:extLst>
                <a:ext uri="{FF2B5EF4-FFF2-40B4-BE49-F238E27FC236}">
                  <a16:creationId xmlns:a16="http://schemas.microsoft.com/office/drawing/2014/main" id="{9E7B4F53-222C-AA47-B40F-706169ED8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2806" y="2413327"/>
              <a:ext cx="605489" cy="114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4" descr="Automated Logic powers Project Forecasting and Standardized Workflow  Processes with Cora PPM">
              <a:extLst>
                <a:ext uri="{FF2B5EF4-FFF2-40B4-BE49-F238E27FC236}">
                  <a16:creationId xmlns:a16="http://schemas.microsoft.com/office/drawing/2014/main" id="{92B187D1-AB6B-FB4C-9596-669A308639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2806" y="2167669"/>
              <a:ext cx="605489" cy="197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6" descr="Corporate Parter Profiles">
              <a:extLst>
                <a:ext uri="{FF2B5EF4-FFF2-40B4-BE49-F238E27FC236}">
                  <a16:creationId xmlns:a16="http://schemas.microsoft.com/office/drawing/2014/main" id="{A4C6387D-0DF7-6A42-A370-2E64998ABA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4155" y="2585778"/>
              <a:ext cx="722790" cy="121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0" descr="IBM Maximo Asset Management solutions give you a single point of control  over all types of assets - production, infrastructu… | Ibm logo, Logo  design, Logo branding">
              <a:extLst>
                <a:ext uri="{FF2B5EF4-FFF2-40B4-BE49-F238E27FC236}">
                  <a16:creationId xmlns:a16="http://schemas.microsoft.com/office/drawing/2014/main" id="{6F3E84DA-48C5-3E4C-8C6C-9CA474D1F5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4128" y="2755799"/>
              <a:ext cx="482844" cy="242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592219F-0979-A541-B101-AD3442D0FBCC}"/>
              </a:ext>
            </a:extLst>
          </p:cNvPr>
          <p:cNvGrpSpPr/>
          <p:nvPr/>
        </p:nvGrpSpPr>
        <p:grpSpPr>
          <a:xfrm>
            <a:off x="7585528" y="3413537"/>
            <a:ext cx="4135028" cy="274910"/>
            <a:chOff x="7585528" y="3564606"/>
            <a:chExt cx="4135028" cy="274910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C2D6BDA-38F2-9F4C-B417-BAF819F941B5}"/>
                </a:ext>
              </a:extLst>
            </p:cNvPr>
            <p:cNvSpPr txBox="1"/>
            <p:nvPr/>
          </p:nvSpPr>
          <p:spPr>
            <a:xfrm>
              <a:off x="7585528" y="3564606"/>
              <a:ext cx="4135028" cy="21890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162F3B"/>
                  </a:solidFill>
                  <a:effectLst/>
                  <a:uLnTx/>
                  <a:uFillTx/>
                  <a:latin typeface="Avenir Next LT Pro"/>
                  <a:cs typeface="Segoe UI Semibold"/>
                </a:rPr>
                <a:t>EUM/EAS API Platform</a:t>
              </a:r>
              <a:endParaRPr lang="en-US" b="1" i="0" u="none" strike="noStrike" kern="1200" cap="none" spc="0" normalizeH="0" baseline="0" noProof="0" dirty="0">
                <a:ln>
                  <a:noFill/>
                </a:ln>
                <a:solidFill>
                  <a:srgbClr val="162F3B"/>
                </a:solidFill>
                <a:effectLst/>
                <a:uLnTx/>
                <a:uFillTx/>
                <a:latin typeface="Avenir Next LT Pro"/>
                <a:cs typeface="Segoe UI Semibold"/>
              </a:endParaRP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CA5111D-4C76-534C-97A2-0B54C304E7EB}"/>
                </a:ext>
              </a:extLst>
            </p:cNvPr>
            <p:cNvCxnSpPr>
              <a:cxnSpLocks/>
            </p:cNvCxnSpPr>
            <p:nvPr/>
          </p:nvCxnSpPr>
          <p:spPr>
            <a:xfrm>
              <a:off x="7930019" y="3839516"/>
              <a:ext cx="3415544" cy="0"/>
            </a:xfrm>
            <a:prstGeom prst="line">
              <a:avLst/>
            </a:prstGeom>
            <a:ln w="19050">
              <a:solidFill>
                <a:srgbClr val="555555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7250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4F60EE-B20B-7B49-AFBE-1ADC63BBFF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9875" y="365760"/>
            <a:ext cx="11612880" cy="701731"/>
          </a:xfrm>
        </p:spPr>
        <p:txBody>
          <a:bodyPr/>
          <a:lstStyle/>
          <a:p>
            <a:pPr algn="ctr"/>
            <a:r>
              <a:rPr lang="en-US" dirty="0">
                <a:latin typeface="Avenir Next LT Pro"/>
              </a:rPr>
              <a:t>Professional startup and support services</a:t>
            </a:r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30D1E781-9757-5844-8397-5F5F0598B1D1}"/>
              </a:ext>
            </a:extLst>
          </p:cNvPr>
          <p:cNvSpPr/>
          <p:nvPr/>
        </p:nvSpPr>
        <p:spPr>
          <a:xfrm>
            <a:off x="7904984" y="4641551"/>
            <a:ext cx="3368076" cy="68580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77"/>
              </a:rPr>
              <a:t>Long-term value</a:t>
            </a: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391B2353-DA29-054E-A64A-BCF1E4FBB4C7}"/>
              </a:ext>
            </a:extLst>
          </p:cNvPr>
          <p:cNvSpPr/>
          <p:nvPr/>
        </p:nvSpPr>
        <p:spPr>
          <a:xfrm>
            <a:off x="4872417" y="4641551"/>
            <a:ext cx="3418005" cy="68580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endParaRPr lang="en-US" dirty="0">
              <a:solidFill>
                <a:schemeClr val="tx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4A4F25-42E9-4141-83DD-33DB3AE08B5B}"/>
              </a:ext>
            </a:extLst>
          </p:cNvPr>
          <p:cNvSpPr txBox="1"/>
          <p:nvPr/>
        </p:nvSpPr>
        <p:spPr>
          <a:xfrm>
            <a:off x="997634" y="2006374"/>
            <a:ext cx="32662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>
                <a:latin typeface="Avenir Next LT Pro" panose="020B0504020202020204" pitchFamily="34" charset="77"/>
              </a:rPr>
              <a:t>Implementation project management</a:t>
            </a:r>
          </a:p>
          <a:p>
            <a:pPr algn="ctr">
              <a:spcAft>
                <a:spcPts val="1200"/>
              </a:spcAft>
            </a:pPr>
            <a:r>
              <a:rPr lang="en-US" sz="1600" dirty="0">
                <a:latin typeface="Avenir Next LT Pro" panose="020B0504020202020204" pitchFamily="34" charset="77"/>
              </a:rPr>
              <a:t>System integrations</a:t>
            </a:r>
          </a:p>
          <a:p>
            <a:pPr algn="ctr">
              <a:spcAft>
                <a:spcPts val="1200"/>
              </a:spcAft>
            </a:pPr>
            <a:r>
              <a:rPr lang="en-US" sz="1600" dirty="0">
                <a:latin typeface="Avenir Next LT Pro" panose="020B0504020202020204" pitchFamily="34" charset="77"/>
              </a:rPr>
              <a:t>Custom development</a:t>
            </a:r>
          </a:p>
          <a:p>
            <a:pPr algn="ctr">
              <a:spcAft>
                <a:spcPts val="1200"/>
              </a:spcAft>
            </a:pPr>
            <a:r>
              <a:rPr lang="en-US" sz="1600" dirty="0">
                <a:latin typeface="Avenir Next LT Pro" panose="020B0504020202020204" pitchFamily="34" charset="77"/>
              </a:rPr>
              <a:t>Bill </a:t>
            </a:r>
            <a:r>
              <a:rPr lang="en-US" sz="1600" dirty="0" err="1">
                <a:latin typeface="Avenir Next LT Pro" panose="020B0504020202020204" pitchFamily="34" charset="77"/>
              </a:rPr>
              <a:t>CAPture</a:t>
            </a:r>
            <a:r>
              <a:rPr lang="en-US" sz="1600" baseline="30000" dirty="0" err="1">
                <a:latin typeface="Avenir Next LT Pro" panose="020B0504020202020204" pitchFamily="34" charset="77"/>
              </a:rPr>
              <a:t>SM</a:t>
            </a:r>
            <a:r>
              <a:rPr lang="en-US" sz="1600" dirty="0">
                <a:latin typeface="Avenir Next LT Pro" panose="020B0504020202020204" pitchFamily="34" charset="77"/>
              </a:rPr>
              <a:t> setup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549A6-A5E8-D84F-91DA-D30D113837EA}"/>
              </a:ext>
            </a:extLst>
          </p:cNvPr>
          <p:cNvSpPr txBox="1"/>
          <p:nvPr/>
        </p:nvSpPr>
        <p:spPr>
          <a:xfrm>
            <a:off x="4328250" y="3699145"/>
            <a:ext cx="2928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>
                <a:latin typeface="Avenir Next LT Pro" panose="020B0504020202020204" pitchFamily="34" charset="77"/>
              </a:rPr>
              <a:t>User training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B2493E-9C89-344A-AE61-D7D21FA2E6C7}"/>
              </a:ext>
            </a:extLst>
          </p:cNvPr>
          <p:cNvSpPr txBox="1"/>
          <p:nvPr/>
        </p:nvSpPr>
        <p:spPr>
          <a:xfrm>
            <a:off x="7524909" y="2098707"/>
            <a:ext cx="3266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>
                <a:latin typeface="Avenir Next LT Pro" panose="020B0504020202020204" pitchFamily="34" charset="77"/>
              </a:rPr>
              <a:t>Customer support</a:t>
            </a:r>
          </a:p>
          <a:p>
            <a:pPr algn="ctr">
              <a:spcAft>
                <a:spcPts val="1200"/>
              </a:spcAft>
            </a:pPr>
            <a:r>
              <a:rPr lang="en-US" sz="1600" dirty="0">
                <a:latin typeface="Avenir Next LT Pro" panose="020B0504020202020204" pitchFamily="34" charset="77"/>
              </a:rPr>
              <a:t>Customer success</a:t>
            </a:r>
          </a:p>
          <a:p>
            <a:pPr algn="ctr">
              <a:spcAft>
                <a:spcPts val="1200"/>
              </a:spcAft>
            </a:pPr>
            <a:r>
              <a:rPr lang="en-US" sz="1600" dirty="0">
                <a:latin typeface="Avenir Next LT Pro" panose="020B0504020202020204" pitchFamily="34" charset="77"/>
              </a:rPr>
              <a:t>Account management</a:t>
            </a:r>
          </a:p>
          <a:p>
            <a:pPr algn="ctr">
              <a:spcAft>
                <a:spcPts val="1200"/>
              </a:spcAft>
            </a:pPr>
            <a:r>
              <a:rPr lang="en-US" sz="1600" dirty="0" err="1">
                <a:latin typeface="Avenir Next LT Pro" panose="020B0504020202020204" pitchFamily="34" charset="77"/>
              </a:rPr>
              <a:t>CAPture</a:t>
            </a:r>
            <a:r>
              <a:rPr lang="en-US" sz="1600" dirty="0">
                <a:latin typeface="Avenir Next LT Pro" panose="020B0504020202020204" pitchFamily="34" charset="77"/>
              </a:rPr>
              <a:t> services</a:t>
            </a:r>
          </a:p>
          <a:p>
            <a:pPr algn="ctr">
              <a:spcAft>
                <a:spcPts val="1200"/>
              </a:spcAft>
            </a:pPr>
            <a:r>
              <a:rPr lang="en-US" sz="1600" dirty="0">
                <a:latin typeface="Avenir Next LT Pro" panose="020B0504020202020204" pitchFamily="34" charset="77"/>
              </a:rPr>
              <a:t>Managed services</a:t>
            </a:r>
          </a:p>
        </p:txBody>
      </p:sp>
      <p:sp>
        <p:nvSpPr>
          <p:cNvPr id="24" name="Left Bracket 23">
            <a:extLst>
              <a:ext uri="{FF2B5EF4-FFF2-40B4-BE49-F238E27FC236}">
                <a16:creationId xmlns:a16="http://schemas.microsoft.com/office/drawing/2014/main" id="{712144AE-16A8-7749-A913-E40B6CDA48E6}"/>
              </a:ext>
            </a:extLst>
          </p:cNvPr>
          <p:cNvSpPr/>
          <p:nvPr/>
        </p:nvSpPr>
        <p:spPr>
          <a:xfrm rot="5400000">
            <a:off x="2536351" y="2721431"/>
            <a:ext cx="188863" cy="3394934"/>
          </a:xfrm>
          <a:prstGeom prst="leftBracket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ket 24">
            <a:extLst>
              <a:ext uri="{FF2B5EF4-FFF2-40B4-BE49-F238E27FC236}">
                <a16:creationId xmlns:a16="http://schemas.microsoft.com/office/drawing/2014/main" id="{1FF20A29-95B6-7943-AABE-AD36CD0491D2}"/>
              </a:ext>
            </a:extLst>
          </p:cNvPr>
          <p:cNvSpPr/>
          <p:nvPr/>
        </p:nvSpPr>
        <p:spPr>
          <a:xfrm rot="5400000">
            <a:off x="5696962" y="3012577"/>
            <a:ext cx="188864" cy="2812648"/>
          </a:xfrm>
          <a:prstGeom prst="leftBracket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0D74CF3-56D7-234C-97C5-5F75D45C0457}"/>
              </a:ext>
            </a:extLst>
          </p:cNvPr>
          <p:cNvGrpSpPr/>
          <p:nvPr/>
        </p:nvGrpSpPr>
        <p:grpSpPr>
          <a:xfrm>
            <a:off x="7254538" y="4320038"/>
            <a:ext cx="4111838" cy="193295"/>
            <a:chOff x="7430947" y="3799976"/>
            <a:chExt cx="4111838" cy="193295"/>
          </a:xfrm>
        </p:grpSpPr>
        <p:sp>
          <p:nvSpPr>
            <p:cNvPr id="27" name="Left Bracket 16">
              <a:extLst>
                <a:ext uri="{FF2B5EF4-FFF2-40B4-BE49-F238E27FC236}">
                  <a16:creationId xmlns:a16="http://schemas.microsoft.com/office/drawing/2014/main" id="{4DB6FEA8-F250-4040-8F2B-82892DCB5455}"/>
                </a:ext>
              </a:extLst>
            </p:cNvPr>
            <p:cNvSpPr/>
            <p:nvPr/>
          </p:nvSpPr>
          <p:spPr>
            <a:xfrm rot="5400000">
              <a:off x="9237819" y="1993105"/>
              <a:ext cx="193294" cy="3807037"/>
            </a:xfrm>
            <a:custGeom>
              <a:avLst/>
              <a:gdLst>
                <a:gd name="connsiteX0" fmla="*/ 188867 w 188867"/>
                <a:gd name="connsiteY0" fmla="*/ 3576577 h 3576577"/>
                <a:gd name="connsiteX1" fmla="*/ 0 w 188867"/>
                <a:gd name="connsiteY1" fmla="*/ 3560839 h 3576577"/>
                <a:gd name="connsiteX2" fmla="*/ 0 w 188867"/>
                <a:gd name="connsiteY2" fmla="*/ 15738 h 3576577"/>
                <a:gd name="connsiteX3" fmla="*/ 188867 w 188867"/>
                <a:gd name="connsiteY3" fmla="*/ 0 h 3576577"/>
                <a:gd name="connsiteX4" fmla="*/ 188867 w 188867"/>
                <a:gd name="connsiteY4" fmla="*/ 3576577 h 3576577"/>
                <a:gd name="connsiteX0" fmla="*/ 188867 w 188867"/>
                <a:gd name="connsiteY0" fmla="*/ 3576577 h 3576577"/>
                <a:gd name="connsiteX1" fmla="*/ 0 w 188867"/>
                <a:gd name="connsiteY1" fmla="*/ 3560839 h 3576577"/>
                <a:gd name="connsiteX2" fmla="*/ 0 w 188867"/>
                <a:gd name="connsiteY2" fmla="*/ 15738 h 3576577"/>
                <a:gd name="connsiteX3" fmla="*/ 188867 w 188867"/>
                <a:gd name="connsiteY3" fmla="*/ 0 h 3576577"/>
                <a:gd name="connsiteX0" fmla="*/ 227651 w 227651"/>
                <a:gd name="connsiteY0" fmla="*/ 3766148 h 3766148"/>
                <a:gd name="connsiteX1" fmla="*/ 38784 w 227651"/>
                <a:gd name="connsiteY1" fmla="*/ 3750410 h 3766148"/>
                <a:gd name="connsiteX2" fmla="*/ 38784 w 227651"/>
                <a:gd name="connsiteY2" fmla="*/ 205309 h 3766148"/>
                <a:gd name="connsiteX3" fmla="*/ 227651 w 227651"/>
                <a:gd name="connsiteY3" fmla="*/ 189571 h 3766148"/>
                <a:gd name="connsiteX4" fmla="*/ 227651 w 227651"/>
                <a:gd name="connsiteY4" fmla="*/ 3766148 h 3766148"/>
                <a:gd name="connsiteX0" fmla="*/ 227651 w 227651"/>
                <a:gd name="connsiteY0" fmla="*/ 3766148 h 3766148"/>
                <a:gd name="connsiteX1" fmla="*/ 38784 w 227651"/>
                <a:gd name="connsiteY1" fmla="*/ 3750410 h 3766148"/>
                <a:gd name="connsiteX2" fmla="*/ 38784 w 227651"/>
                <a:gd name="connsiteY2" fmla="*/ 205309 h 3766148"/>
                <a:gd name="connsiteX3" fmla="*/ 49231 w 227651"/>
                <a:gd name="connsiteY3" fmla="*/ 0 h 3766148"/>
                <a:gd name="connsiteX0" fmla="*/ 188867 w 188867"/>
                <a:gd name="connsiteY0" fmla="*/ 3766148 h 3766148"/>
                <a:gd name="connsiteX1" fmla="*/ 0 w 188867"/>
                <a:gd name="connsiteY1" fmla="*/ 3750410 h 3766148"/>
                <a:gd name="connsiteX2" fmla="*/ 0 w 188867"/>
                <a:gd name="connsiteY2" fmla="*/ 205309 h 3766148"/>
                <a:gd name="connsiteX3" fmla="*/ 188867 w 188867"/>
                <a:gd name="connsiteY3" fmla="*/ 189571 h 3766148"/>
                <a:gd name="connsiteX4" fmla="*/ 188867 w 188867"/>
                <a:gd name="connsiteY4" fmla="*/ 3766148 h 3766148"/>
                <a:gd name="connsiteX0" fmla="*/ 188867 w 188867"/>
                <a:gd name="connsiteY0" fmla="*/ 3766148 h 3766148"/>
                <a:gd name="connsiteX1" fmla="*/ 0 w 188867"/>
                <a:gd name="connsiteY1" fmla="*/ 3750410 h 3766148"/>
                <a:gd name="connsiteX2" fmla="*/ 0 w 188867"/>
                <a:gd name="connsiteY2" fmla="*/ 205309 h 3766148"/>
                <a:gd name="connsiteX3" fmla="*/ 10447 w 188867"/>
                <a:gd name="connsiteY3" fmla="*/ 0 h 3766148"/>
                <a:gd name="connsiteX0" fmla="*/ 193294 w 193294"/>
                <a:gd name="connsiteY0" fmla="*/ 3807037 h 3807037"/>
                <a:gd name="connsiteX1" fmla="*/ 4427 w 193294"/>
                <a:gd name="connsiteY1" fmla="*/ 3791299 h 3807037"/>
                <a:gd name="connsiteX2" fmla="*/ 4427 w 193294"/>
                <a:gd name="connsiteY2" fmla="*/ 246198 h 3807037"/>
                <a:gd name="connsiteX3" fmla="*/ 193294 w 193294"/>
                <a:gd name="connsiteY3" fmla="*/ 230460 h 3807037"/>
                <a:gd name="connsiteX4" fmla="*/ 193294 w 193294"/>
                <a:gd name="connsiteY4" fmla="*/ 3807037 h 3807037"/>
                <a:gd name="connsiteX0" fmla="*/ 193294 w 193294"/>
                <a:gd name="connsiteY0" fmla="*/ 3807037 h 3807037"/>
                <a:gd name="connsiteX1" fmla="*/ 4427 w 193294"/>
                <a:gd name="connsiteY1" fmla="*/ 3791299 h 3807037"/>
                <a:gd name="connsiteX2" fmla="*/ 4427 w 193294"/>
                <a:gd name="connsiteY2" fmla="*/ 246198 h 3807037"/>
                <a:gd name="connsiteX3" fmla="*/ 8 w 193294"/>
                <a:gd name="connsiteY3" fmla="*/ 0 h 3807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294" h="3807037" stroke="0" extrusionOk="0">
                  <a:moveTo>
                    <a:pt x="193294" y="3807037"/>
                  </a:moveTo>
                  <a:cubicBezTo>
                    <a:pt x="88986" y="3807037"/>
                    <a:pt x="4427" y="3799991"/>
                    <a:pt x="4427" y="3791299"/>
                  </a:cubicBezTo>
                  <a:lnTo>
                    <a:pt x="4427" y="246198"/>
                  </a:lnTo>
                  <a:cubicBezTo>
                    <a:pt x="4427" y="237506"/>
                    <a:pt x="88986" y="230460"/>
                    <a:pt x="193294" y="230460"/>
                  </a:cubicBezTo>
                  <a:lnTo>
                    <a:pt x="193294" y="3807037"/>
                  </a:lnTo>
                  <a:close/>
                </a:path>
                <a:path w="193294" h="3807037" fill="none">
                  <a:moveTo>
                    <a:pt x="193294" y="3807037"/>
                  </a:moveTo>
                  <a:cubicBezTo>
                    <a:pt x="88986" y="3807037"/>
                    <a:pt x="4427" y="3799991"/>
                    <a:pt x="4427" y="3791299"/>
                  </a:cubicBezTo>
                  <a:lnTo>
                    <a:pt x="4427" y="246198"/>
                  </a:lnTo>
                  <a:cubicBezTo>
                    <a:pt x="4427" y="237506"/>
                    <a:pt x="-219" y="7434"/>
                    <a:pt x="8" y="0"/>
                  </a:cubicBezTo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5CB2624-433D-3740-9865-D186E05A64D3}"/>
                </a:ext>
              </a:extLst>
            </p:cNvPr>
            <p:cNvCxnSpPr>
              <a:cxnSpLocks/>
            </p:cNvCxnSpPr>
            <p:nvPr/>
          </p:nvCxnSpPr>
          <p:spPr>
            <a:xfrm>
              <a:off x="11230551" y="3799976"/>
              <a:ext cx="312234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7E9C15-F068-BD42-B48B-3038C6CCAA73}"/>
              </a:ext>
            </a:extLst>
          </p:cNvPr>
          <p:cNvCxnSpPr/>
          <p:nvPr/>
        </p:nvCxnSpPr>
        <p:spPr>
          <a:xfrm>
            <a:off x="2582578" y="4070656"/>
            <a:ext cx="0" cy="24938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1E3EBF2-1102-B24F-A4A7-DAF3DA727874}"/>
              </a:ext>
            </a:extLst>
          </p:cNvPr>
          <p:cNvCxnSpPr/>
          <p:nvPr/>
        </p:nvCxnSpPr>
        <p:spPr>
          <a:xfrm>
            <a:off x="5785423" y="4070656"/>
            <a:ext cx="0" cy="24938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29BCEF-E891-BA47-9FA1-C765FF16FCA9}"/>
              </a:ext>
            </a:extLst>
          </p:cNvPr>
          <p:cNvCxnSpPr/>
          <p:nvPr/>
        </p:nvCxnSpPr>
        <p:spPr>
          <a:xfrm>
            <a:off x="9166066" y="4070656"/>
            <a:ext cx="0" cy="24938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entagon 31">
            <a:extLst>
              <a:ext uri="{FF2B5EF4-FFF2-40B4-BE49-F238E27FC236}">
                <a16:creationId xmlns:a16="http://schemas.microsoft.com/office/drawing/2014/main" id="{AD1A047C-6AC2-1D4A-8929-77D52AA825D1}"/>
              </a:ext>
            </a:extLst>
          </p:cNvPr>
          <p:cNvSpPr/>
          <p:nvPr/>
        </p:nvSpPr>
        <p:spPr>
          <a:xfrm>
            <a:off x="844427" y="4641551"/>
            <a:ext cx="4448151" cy="68580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77"/>
              </a:rPr>
              <a:t>Utility bill and energy information</a:t>
            </a:r>
          </a:p>
        </p:txBody>
      </p:sp>
      <p:pic>
        <p:nvPicPr>
          <p:cNvPr id="4" name="Picture 3" descr="A person standing in front of a computer screen&#10;&#10;Description automatically generated">
            <a:extLst>
              <a:ext uri="{FF2B5EF4-FFF2-40B4-BE49-F238E27FC236}">
                <a16:creationId xmlns:a16="http://schemas.microsoft.com/office/drawing/2014/main" id="{1924236C-1C87-1442-BECC-846C8F17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938" y="2051487"/>
            <a:ext cx="2850754" cy="1631180"/>
          </a:xfrm>
          <a:prstGeom prst="rect">
            <a:avLst/>
          </a:prstGeom>
        </p:spPr>
      </p:pic>
      <p:pic>
        <p:nvPicPr>
          <p:cNvPr id="34" name="Picture 33" descr="A blue letter g on a black background&#10;&#10;Description automatically generated">
            <a:extLst>
              <a:ext uri="{FF2B5EF4-FFF2-40B4-BE49-F238E27FC236}">
                <a16:creationId xmlns:a16="http://schemas.microsoft.com/office/drawing/2014/main" id="{36A5922A-5654-E447-92A1-42DF38193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104" y="4877009"/>
            <a:ext cx="1627632" cy="19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94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EC0CD4-A900-344A-9E28-D62C3075C4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9875" y="365760"/>
            <a:ext cx="11612880" cy="701731"/>
          </a:xfrm>
        </p:spPr>
        <p:txBody>
          <a:bodyPr/>
          <a:lstStyle/>
          <a:p>
            <a:r>
              <a:rPr lang="en-US" dirty="0"/>
              <a:t>Over 40 years of innovation and leadership</a:t>
            </a:r>
          </a:p>
        </p:txBody>
      </p:sp>
      <p:pic>
        <p:nvPicPr>
          <p:cNvPr id="7" name="Picture 6" descr="A black background with white squares&#10;&#10;Description automatically generated">
            <a:extLst>
              <a:ext uri="{FF2B5EF4-FFF2-40B4-BE49-F238E27FC236}">
                <a16:creationId xmlns:a16="http://schemas.microsoft.com/office/drawing/2014/main" id="{282493FA-8498-B342-8ED6-74FDAABE9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75" y="1784369"/>
            <a:ext cx="11612880" cy="415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25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72FF72-2830-E543-923F-60CFF7252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CAPture</a:t>
            </a:r>
            <a:r>
              <a:rPr lang="en-US" dirty="0"/>
              <a:t>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BCD1-D413-2B43-B013-303A6CD4BA5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0079" y="1554480"/>
            <a:ext cx="10939467" cy="1316311"/>
          </a:xfrm>
        </p:spPr>
        <p:txBody>
          <a:bodyPr/>
          <a:lstStyle/>
          <a:p>
            <a:r>
              <a:rPr lang="en-US" b="1" dirty="0" err="1"/>
              <a:t>EnergyCAP</a:t>
            </a:r>
            <a:r>
              <a:rPr lang="en-US" b="1" dirty="0"/>
              <a:t> Bill </a:t>
            </a:r>
            <a:r>
              <a:rPr lang="en-US" b="1" dirty="0" err="1"/>
              <a:t>CAPture</a:t>
            </a:r>
            <a:r>
              <a:rPr lang="en-US" b="1" baseline="30000" dirty="0" err="1"/>
              <a:t>SM</a:t>
            </a:r>
            <a:br>
              <a:rPr lang="en-US" b="1" baseline="30000" dirty="0"/>
            </a:br>
            <a:r>
              <a:rPr lang="en-US" dirty="0"/>
              <a:t>If manual bill data entry consumes way too many hours of your valuable time, let us do the work for you via Bill </a:t>
            </a:r>
            <a:r>
              <a:rPr lang="en-US" dirty="0" err="1"/>
              <a:t>CAPture</a:t>
            </a:r>
            <a:r>
              <a:rPr lang="en-US" dirty="0"/>
              <a:t>, our specialized utility bill processing services.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5662A34-AC9A-961E-913C-6659C2BE0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198" y="2870791"/>
            <a:ext cx="9712233" cy="346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9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4558B6-A276-C24E-94B4-B1803C2E86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Training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D3640-3A7D-2D45-B301-2C403B01F10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0079" y="1554480"/>
            <a:ext cx="5718191" cy="4937760"/>
          </a:xfrm>
        </p:spPr>
        <p:txBody>
          <a:bodyPr/>
          <a:lstStyle/>
          <a:p>
            <a:r>
              <a:rPr lang="en-US" dirty="0"/>
              <a:t>We are committed to helping you and your team maximize the value from </a:t>
            </a:r>
            <a:r>
              <a:rPr lang="en-US" dirty="0" err="1"/>
              <a:t>EnergyCAP</a:t>
            </a:r>
            <a:r>
              <a:rPr lang="en-US" dirty="0"/>
              <a:t>. We offer online or in-person customized training to meet your specific needs.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63406D-3E10-5540-B6D6-B1757DEB9E4C}"/>
              </a:ext>
            </a:extLst>
          </p:cNvPr>
          <p:cNvSpPr txBox="1">
            <a:spLocks/>
          </p:cNvSpPr>
          <p:nvPr/>
        </p:nvSpPr>
        <p:spPr>
          <a:xfrm>
            <a:off x="310058" y="3944012"/>
            <a:ext cx="3736487" cy="2348913"/>
          </a:xfrm>
          <a:prstGeom prst="rect">
            <a:avLst/>
          </a:prstGeom>
          <a:solidFill>
            <a:schemeClr val="bg1"/>
          </a:solidFill>
          <a:ln>
            <a:solidFill>
              <a:srgbClr val="162F3B"/>
            </a:solidFill>
          </a:ln>
          <a:effectLst>
            <a:outerShdw blurRad="101600" algn="ctr" rotWithShape="0">
              <a:srgbClr val="162F3B">
                <a:alpha val="20000"/>
              </a:srgbClr>
            </a:outerShdw>
          </a:effectLst>
        </p:spPr>
        <p:txBody>
          <a:bodyPr vert="horz" wrap="square" lIns="274320" tIns="274320" rIns="182880" bIns="2743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100"/>
              </a:lnSpc>
              <a:spcAft>
                <a:spcPts val="1200"/>
              </a:spcAft>
            </a:pPr>
            <a:r>
              <a:rPr lang="en-US" sz="1600" b="1" dirty="0">
                <a:latin typeface="Avenir Next LT Pro" panose="020B0504020202020204" pitchFamily="34" charset="77"/>
              </a:rPr>
              <a:t>EnergyCAP Academy and Certification</a:t>
            </a:r>
          </a:p>
          <a:p>
            <a:pPr algn="l">
              <a:lnSpc>
                <a:spcPts val="2200"/>
              </a:lnSpc>
              <a:spcAft>
                <a:spcPts val="1200"/>
              </a:spcAft>
            </a:pPr>
            <a:r>
              <a:rPr lang="en-US" sz="1400" dirty="0">
                <a:latin typeface="Avenir Next LT Pro" panose="020B0504020202020204" pitchFamily="34" charset="77"/>
              </a:rPr>
              <a:t>Build your EnergyCAP skill set at your own pace in the comfort of your home or office with video-based training courses.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5508B0-760F-5B47-958C-CC5469FB1992}"/>
              </a:ext>
            </a:extLst>
          </p:cNvPr>
          <p:cNvSpPr txBox="1">
            <a:spLocks/>
          </p:cNvSpPr>
          <p:nvPr/>
        </p:nvSpPr>
        <p:spPr>
          <a:xfrm>
            <a:off x="4230386" y="3944012"/>
            <a:ext cx="3736487" cy="2314031"/>
          </a:xfrm>
          <a:prstGeom prst="rect">
            <a:avLst/>
          </a:prstGeom>
          <a:solidFill>
            <a:schemeClr val="bg1"/>
          </a:solidFill>
          <a:ln>
            <a:solidFill>
              <a:srgbClr val="162F3B"/>
            </a:solidFill>
          </a:ln>
          <a:effectLst>
            <a:outerShdw blurRad="101600" algn="ctr" rotWithShape="0">
              <a:srgbClr val="162F3B">
                <a:alpha val="20000"/>
              </a:srgbClr>
            </a:outerShdw>
          </a:effectLst>
        </p:spPr>
        <p:txBody>
          <a:bodyPr vert="horz" wrap="square" lIns="274320" tIns="274320" rIns="182880" bIns="2743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en-US" sz="1600" b="1" dirty="0">
                <a:latin typeface="Avenir Next LT Pro" panose="020B0504020202020204" pitchFamily="34" charset="77"/>
              </a:rPr>
              <a:t>Training conferences</a:t>
            </a:r>
          </a:p>
          <a:p>
            <a:pPr algn="l">
              <a:lnSpc>
                <a:spcPts val="2200"/>
              </a:lnSpc>
            </a:pPr>
            <a:r>
              <a:rPr lang="en-US" sz="1400" dirty="0">
                <a:latin typeface="Avenir Next LT Pro" panose="020B0504020202020204" pitchFamily="34" charset="77"/>
              </a:rPr>
              <a:t>Network with and learn from other EnergyCAP users from across North America at Catalyst, an annual EnergyCAP conference, and multiple Regional Training Conferences.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7D4264D-CCE8-4648-9F69-EDA95FDFE450}"/>
              </a:ext>
            </a:extLst>
          </p:cNvPr>
          <p:cNvSpPr txBox="1">
            <a:spLocks/>
          </p:cNvSpPr>
          <p:nvPr/>
        </p:nvSpPr>
        <p:spPr>
          <a:xfrm>
            <a:off x="8150713" y="3944012"/>
            <a:ext cx="3736487" cy="2314031"/>
          </a:xfrm>
          <a:prstGeom prst="rect">
            <a:avLst/>
          </a:prstGeom>
          <a:solidFill>
            <a:schemeClr val="bg1"/>
          </a:solidFill>
          <a:ln>
            <a:solidFill>
              <a:srgbClr val="162F3B"/>
            </a:solidFill>
          </a:ln>
          <a:effectLst>
            <a:outerShdw blurRad="101600" algn="ctr" rotWithShape="0">
              <a:srgbClr val="162F3B">
                <a:alpha val="20000"/>
              </a:srgbClr>
            </a:outerShdw>
          </a:effectLst>
        </p:spPr>
        <p:txBody>
          <a:bodyPr vert="horz" wrap="square" lIns="274320" tIns="274320" rIns="182880" bIns="2743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en-US" sz="1600" b="1">
                <a:latin typeface="Avenir Next LT Pro" panose="020B0504020202020204" pitchFamily="34" charset="77"/>
              </a:rPr>
              <a:t>Custom training</a:t>
            </a:r>
          </a:p>
          <a:p>
            <a:pPr algn="l">
              <a:lnSpc>
                <a:spcPts val="2200"/>
              </a:lnSpc>
            </a:pPr>
            <a:r>
              <a:rPr lang="en-US" sz="1400">
                <a:latin typeface="Avenir Next LT Pro" panose="020B0504020202020204" pitchFamily="34" charset="77"/>
              </a:rPr>
              <a:t>If you are a new user or you’d like to refresh or expand your team’s skills, we can develop a customized learning session for your specific needs at your facility, online, or both.</a:t>
            </a:r>
          </a:p>
        </p:txBody>
      </p:sp>
      <p:pic>
        <p:nvPicPr>
          <p:cNvPr id="13" name="Picture 12" descr="A group of people in a lecture hall&#10;&#10;Description automatically generated">
            <a:extLst>
              <a:ext uri="{FF2B5EF4-FFF2-40B4-BE49-F238E27FC236}">
                <a16:creationId xmlns:a16="http://schemas.microsoft.com/office/drawing/2014/main" id="{81F7149A-0549-F74A-A5ED-2CC500968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298" y="1458636"/>
            <a:ext cx="4153195" cy="225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59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6B4615-5324-F845-B267-805B3FCE42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Fee structure and options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B62340-21D9-2449-A4B3-138B6095F7B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0079" y="1554480"/>
            <a:ext cx="5365808" cy="4937760"/>
          </a:xfrm>
        </p:spPr>
        <p:txBody>
          <a:bodyPr/>
          <a:lstStyle/>
          <a:p>
            <a:r>
              <a:rPr lang="en-US" sz="1700" b="1" dirty="0"/>
              <a:t>License</a:t>
            </a:r>
          </a:p>
          <a:p>
            <a:pPr lvl="1"/>
            <a:r>
              <a:rPr lang="en-US" sz="1700" dirty="0"/>
              <a:t>Annual based on number of meters (points of service) and advanced features</a:t>
            </a:r>
          </a:p>
          <a:p>
            <a:r>
              <a:rPr lang="en-US" sz="1700" b="1" dirty="0"/>
              <a:t>First-year setup and support</a:t>
            </a:r>
          </a:p>
          <a:p>
            <a:pPr lvl="1"/>
            <a:r>
              <a:rPr lang="en-US" sz="1700" dirty="0"/>
              <a:t>Implementation, development, and training</a:t>
            </a:r>
          </a:p>
          <a:p>
            <a:pPr lvl="1"/>
            <a:r>
              <a:rPr lang="en-US" sz="1700" dirty="0"/>
              <a:t>Data conversion, system setup, interfaces, training</a:t>
            </a:r>
          </a:p>
          <a:p>
            <a:pPr lvl="1"/>
            <a:r>
              <a:rPr lang="en-US" sz="1700" dirty="0"/>
              <a:t>Development of reports, widgets, features, etc.</a:t>
            </a:r>
          </a:p>
          <a:p>
            <a:r>
              <a:rPr lang="en-US" sz="1700" b="1" dirty="0"/>
              <a:t>Database Hosting</a:t>
            </a:r>
          </a:p>
          <a:p>
            <a:pPr lvl="1"/>
            <a:r>
              <a:rPr lang="en-US" sz="1700" dirty="0"/>
              <a:t>One database included</a:t>
            </a:r>
          </a:p>
          <a:p>
            <a:pPr lvl="1"/>
            <a:r>
              <a:rPr lang="en-US" sz="1700" dirty="0"/>
              <a:t>Options for advanced environments and services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A27CE3-7CF6-0440-8509-E42D5159C8FD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sz="1700" b="1" dirty="0" err="1"/>
              <a:t>CAPture</a:t>
            </a:r>
            <a:r>
              <a:rPr lang="en-US" sz="1700" b="1" dirty="0"/>
              <a:t> Services</a:t>
            </a:r>
          </a:p>
          <a:p>
            <a:pPr lvl="1"/>
            <a:r>
              <a:rPr lang="en-US" sz="1700" dirty="0"/>
              <a:t>Initial enrollment of meters</a:t>
            </a:r>
          </a:p>
          <a:p>
            <a:pPr lvl="1"/>
            <a:r>
              <a:rPr lang="en-US" sz="1700" dirty="0"/>
              <a:t>Ongoing transaction fees</a:t>
            </a:r>
          </a:p>
          <a:p>
            <a:r>
              <a:rPr lang="en-US" sz="1700" b="1" dirty="0"/>
              <a:t>Multiple hosting options</a:t>
            </a:r>
          </a:p>
          <a:p>
            <a:pPr lvl="1"/>
            <a:r>
              <a:rPr lang="en-US" sz="1700" dirty="0"/>
              <a:t>Basic, Advanced, Optimum (FedRAMP/FISMA)</a:t>
            </a:r>
          </a:p>
          <a:p>
            <a:r>
              <a:rPr lang="en-US" sz="1700" b="1" dirty="0"/>
              <a:t>Multiple environment options </a:t>
            </a:r>
          </a:p>
          <a:p>
            <a:pPr lvl="1"/>
            <a:r>
              <a:rPr lang="en-US" sz="1700" dirty="0"/>
              <a:t>Stand alone, multi-tenant, Azure, geo-location</a:t>
            </a:r>
          </a:p>
          <a:p>
            <a:r>
              <a:rPr lang="en-US" sz="1700" b="1" dirty="0"/>
              <a:t>Advanced services</a:t>
            </a:r>
          </a:p>
          <a:p>
            <a:pPr lvl="1"/>
            <a:r>
              <a:rPr lang="en-US" sz="1700" dirty="0"/>
              <a:t>Access to SQL Server</a:t>
            </a:r>
          </a:p>
          <a:p>
            <a:pPr lvl="1"/>
            <a:r>
              <a:rPr lang="en-US" sz="1700" dirty="0"/>
              <a:t>Single Sign On</a:t>
            </a:r>
          </a:p>
          <a:p>
            <a:pPr lvl="1"/>
            <a:r>
              <a:rPr lang="en-US" sz="1700" dirty="0"/>
              <a:t>Multiple instances for testing/training</a:t>
            </a:r>
          </a:p>
        </p:txBody>
      </p:sp>
    </p:spTree>
    <p:extLst>
      <p:ext uri="{BB962C8B-B14F-4D97-AF65-F5344CB8AC3E}">
        <p14:creationId xmlns:p14="http://schemas.microsoft.com/office/powerpoint/2010/main" val="2284259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6A1D5F-7454-0242-AC07-EC243B8788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EnergyCAP</a:t>
            </a:r>
            <a:r>
              <a:rPr lang="en-US" dirty="0"/>
              <a:t> Bill </a:t>
            </a:r>
            <a:r>
              <a:rPr lang="en-US" dirty="0" err="1"/>
              <a:t>CAPture</a:t>
            </a:r>
            <a:r>
              <a:rPr lang="en-US" dirty="0"/>
              <a:t> managed services offerings</a:t>
            </a:r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CFF73934-60C1-6747-9983-83DB88A337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1230736"/>
              </p:ext>
            </p:extLst>
          </p:nvPr>
        </p:nvGraphicFramePr>
        <p:xfrm>
          <a:off x="2470119" y="1425777"/>
          <a:ext cx="7251762" cy="4937760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2906113">
                  <a:extLst>
                    <a:ext uri="{9D8B030D-6E8A-4147-A177-3AD203B41FA5}">
                      <a16:colId xmlns:a16="http://schemas.microsoft.com/office/drawing/2014/main" val="148228179"/>
                    </a:ext>
                  </a:extLst>
                </a:gridCol>
                <a:gridCol w="885420">
                  <a:extLst>
                    <a:ext uri="{9D8B030D-6E8A-4147-A177-3AD203B41FA5}">
                      <a16:colId xmlns:a16="http://schemas.microsoft.com/office/drawing/2014/main" val="617887582"/>
                    </a:ext>
                  </a:extLst>
                </a:gridCol>
                <a:gridCol w="1059073">
                  <a:extLst>
                    <a:ext uri="{9D8B030D-6E8A-4147-A177-3AD203B41FA5}">
                      <a16:colId xmlns:a16="http://schemas.microsoft.com/office/drawing/2014/main" val="1433134169"/>
                    </a:ext>
                  </a:extLst>
                </a:gridCol>
                <a:gridCol w="1071681">
                  <a:extLst>
                    <a:ext uri="{9D8B030D-6E8A-4147-A177-3AD203B41FA5}">
                      <a16:colId xmlns:a16="http://schemas.microsoft.com/office/drawing/2014/main" val="3063115466"/>
                    </a:ext>
                  </a:extLst>
                </a:gridCol>
                <a:gridCol w="1329475">
                  <a:extLst>
                    <a:ext uri="{9D8B030D-6E8A-4147-A177-3AD203B41FA5}">
                      <a16:colId xmlns:a16="http://schemas.microsoft.com/office/drawing/2014/main" val="24527867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Proxima Nova" panose="02000506030000020004" pitchFamily="2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+mn-lt"/>
                        </a:rPr>
                        <a:t>Standard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+mn-lt"/>
                        </a:rPr>
                        <a:t>Advanced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+mn-lt"/>
                        </a:rPr>
                        <a:t>Premium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+mn-lt"/>
                        </a:rPr>
                        <a:t>Not included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48542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162F3B"/>
                          </a:solidFill>
                          <a:effectLst/>
                          <a:latin typeface="+mn-lt"/>
                        </a:rPr>
                        <a:t>Access to Bill CAPture</a:t>
                      </a:r>
                      <a:r>
                        <a:rPr lang="en-US" sz="1050" baseline="30000" dirty="0">
                          <a:solidFill>
                            <a:srgbClr val="162F3B"/>
                          </a:solidFill>
                          <a:effectLst/>
                          <a:latin typeface="+mn-lt"/>
                        </a:rPr>
                        <a:t>SM</a:t>
                      </a:r>
                      <a:r>
                        <a:rPr lang="en-US" sz="1050" dirty="0">
                          <a:solidFill>
                            <a:srgbClr val="162F3B"/>
                          </a:solidFill>
                          <a:effectLst/>
                          <a:latin typeface="+mn-lt"/>
                        </a:rPr>
                        <a:t> Platform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63025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162F3B"/>
                          </a:solidFill>
                          <a:effectLst/>
                          <a:latin typeface="+mn-lt"/>
                        </a:rPr>
                        <a:t>Automated Bill Delivery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6663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162F3B"/>
                          </a:solidFill>
                          <a:effectLst/>
                          <a:latin typeface="+mn-lt"/>
                        </a:rPr>
                        <a:t>Bill Processing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787147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162F3B"/>
                          </a:solidFill>
                          <a:effectLst/>
                          <a:latin typeface="+mn-lt"/>
                        </a:rPr>
                        <a:t>Processing Notifications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30623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162F3B"/>
                          </a:solidFill>
                          <a:effectLst/>
                          <a:latin typeface="+mn-lt"/>
                        </a:rPr>
                        <a:t>Standard Bill CAPture</a:t>
                      </a:r>
                      <a:r>
                        <a:rPr lang="en-US" sz="1050" baseline="30000" dirty="0">
                          <a:solidFill>
                            <a:srgbClr val="162F3B"/>
                          </a:solidFill>
                          <a:effectLst/>
                          <a:latin typeface="+mn-lt"/>
                        </a:rPr>
                        <a:t>SM</a:t>
                      </a:r>
                      <a:r>
                        <a:rPr lang="en-US" sz="1050" dirty="0">
                          <a:solidFill>
                            <a:srgbClr val="162F3B"/>
                          </a:solidFill>
                          <a:effectLst/>
                          <a:latin typeface="+mn-lt"/>
                        </a:rPr>
                        <a:t> Support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7015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162F3B"/>
                          </a:solidFill>
                          <a:effectLst/>
                          <a:latin typeface="+mn-lt"/>
                        </a:rPr>
                        <a:t>Report Distribution Management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8016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162F3B"/>
                          </a:solidFill>
                          <a:effectLst/>
                          <a:latin typeface="+mn-lt"/>
                        </a:rPr>
                        <a:t>Kickout Management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588279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162F3B"/>
                          </a:solidFill>
                          <a:effectLst/>
                          <a:latin typeface="+mn-lt"/>
                        </a:rPr>
                        <a:t>Flag Management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034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162F3B"/>
                          </a:solidFill>
                          <a:effectLst/>
                          <a:latin typeface="+mn-lt"/>
                        </a:rPr>
                        <a:t>Customer Status Meetings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006995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162F3B"/>
                          </a:solidFill>
                          <a:effectLst/>
                          <a:latin typeface="+mn-lt"/>
                        </a:rPr>
                        <a:t>Access to Bill CAPture</a:t>
                      </a:r>
                      <a:r>
                        <a:rPr lang="en-US" sz="1050" baseline="30000" dirty="0">
                          <a:solidFill>
                            <a:srgbClr val="162F3B"/>
                          </a:solidFill>
                          <a:effectLst/>
                          <a:latin typeface="+mn-lt"/>
                        </a:rPr>
                        <a:t>SM</a:t>
                      </a:r>
                      <a:r>
                        <a:rPr lang="en-US" sz="1050" dirty="0">
                          <a:solidFill>
                            <a:srgbClr val="162F3B"/>
                          </a:solidFill>
                          <a:effectLst/>
                          <a:latin typeface="+mn-lt"/>
                        </a:rPr>
                        <a:t> Library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16299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162F3B"/>
                          </a:solidFill>
                          <a:effectLst/>
                          <a:latin typeface="+mn-lt"/>
                        </a:rPr>
                        <a:t>Vendor Engagement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36277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162F3B"/>
                          </a:solidFill>
                          <a:effectLst/>
                          <a:latin typeface="+mn-lt"/>
                        </a:rPr>
                        <a:t>ENERGY STAR Portfolio Manager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25734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162F3B"/>
                          </a:solidFill>
                          <a:effectLst/>
                          <a:latin typeface="+mn-lt"/>
                        </a:rPr>
                        <a:t>Management of Missing Bills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570891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162F3B"/>
                          </a:solidFill>
                          <a:effectLst/>
                          <a:latin typeface="+mn-lt"/>
                        </a:rPr>
                        <a:t>Custom Reporting (including RDBI)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71589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162F3B"/>
                          </a:solidFill>
                          <a:effectLst/>
                          <a:latin typeface="+mn-lt"/>
                        </a:rPr>
                        <a:t>Manual Bill Processing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079149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162F3B"/>
                          </a:solidFill>
                          <a:effectLst/>
                          <a:latin typeface="+mn-lt"/>
                        </a:rPr>
                        <a:t>Bill Payment Workflow Actions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F3B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96068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rgbClr val="162F3B"/>
                          </a:solidFill>
                          <a:effectLst/>
                          <a:latin typeface="+mn-lt"/>
                        </a:rPr>
                        <a:t>Open/Close Accounts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5788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2660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55A0B-3A91-774F-A05A-B4BE7AD82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879" y="1531560"/>
            <a:ext cx="9362243" cy="3102388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dirty="0"/>
              <a:t>Thank you!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r>
              <a:rPr lang="en-US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www.EnergyCAP.com</a:t>
            </a:r>
            <a:r>
              <a:rPr lang="en-US" sz="1800" dirty="0"/>
              <a:t>  </a:t>
            </a:r>
            <a:r>
              <a:rPr lang="en-US" sz="1800" b="0" dirty="0"/>
              <a:t>//  </a:t>
            </a:r>
            <a:r>
              <a:rPr lang="en-US" sz="1800" b="0" dirty="0" err="1"/>
              <a:t>Sales@EnergyCAP.com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2227776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 Placeholder 1">
            <a:extLst>
              <a:ext uri="{FF2B5EF4-FFF2-40B4-BE49-F238E27FC236}">
                <a16:creationId xmlns:a16="http://schemas.microsoft.com/office/drawing/2014/main" id="{A6C637B4-EC9E-3E44-A663-398114A56525}"/>
              </a:ext>
            </a:extLst>
          </p:cNvPr>
          <p:cNvSpPr txBox="1">
            <a:spLocks/>
          </p:cNvSpPr>
          <p:nvPr/>
        </p:nvSpPr>
        <p:spPr>
          <a:xfrm>
            <a:off x="269875" y="365760"/>
            <a:ext cx="7067326" cy="701731"/>
          </a:xfrm>
          <a:prstGeom prst="rect">
            <a:avLst/>
          </a:prstGeo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vert="horz" lIns="457200" tIns="228600" rIns="274320" bIns="137160" rtlCol="0" anchor="t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162F3B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Diverse and dedicated client base</a:t>
            </a:r>
            <a:endParaRPr lang="en-US" dirty="0"/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A90CCCD3-E9A1-2E44-9CF6-F1CA065AE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379" y="2413266"/>
            <a:ext cx="470607" cy="45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29A2CFD9-EEC6-6C4D-9665-515571CA0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639" y="2434454"/>
            <a:ext cx="406814" cy="40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12">
            <a:extLst>
              <a:ext uri="{FF2B5EF4-FFF2-40B4-BE49-F238E27FC236}">
                <a16:creationId xmlns:a16="http://schemas.microsoft.com/office/drawing/2014/main" id="{8E4EE681-5B5B-A544-A62B-68D62EE9A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406" y="2224534"/>
            <a:ext cx="660281" cy="66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32" descr="A picture containing text, sign, dishware&#10;&#10;Description automatically generated">
            <a:extLst>
              <a:ext uri="{FF2B5EF4-FFF2-40B4-BE49-F238E27FC236}">
                <a16:creationId xmlns:a16="http://schemas.microsoft.com/office/drawing/2014/main" id="{20C3D5E7-1353-8B42-808C-D9A35E781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046" y="2162131"/>
            <a:ext cx="700175" cy="183653"/>
          </a:xfrm>
          <a:prstGeom prst="rect">
            <a:avLst/>
          </a:prstGeom>
        </p:spPr>
      </p:pic>
      <p:pic>
        <p:nvPicPr>
          <p:cNvPr id="134" name="Picture 133" descr="Logo&#10;&#10;Description automatically generated">
            <a:extLst>
              <a:ext uri="{FF2B5EF4-FFF2-40B4-BE49-F238E27FC236}">
                <a16:creationId xmlns:a16="http://schemas.microsoft.com/office/drawing/2014/main" id="{F004B257-1612-BB44-84A7-E47D959DE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103" y="2176298"/>
            <a:ext cx="641862" cy="149322"/>
          </a:xfrm>
          <a:prstGeom prst="rect">
            <a:avLst/>
          </a:prstGeom>
        </p:spPr>
      </p:pic>
      <p:pic>
        <p:nvPicPr>
          <p:cNvPr id="135" name="Picture 134" descr="Text&#10;&#10;Description automatically generated">
            <a:extLst>
              <a:ext uri="{FF2B5EF4-FFF2-40B4-BE49-F238E27FC236}">
                <a16:creationId xmlns:a16="http://schemas.microsoft.com/office/drawing/2014/main" id="{69B0D526-6896-A64F-8CF0-43C10ACE70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403" y="2142121"/>
            <a:ext cx="752678" cy="205922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BB74853A-2EE8-B249-9DFC-617BDCBC3D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559" y="2416027"/>
            <a:ext cx="654585" cy="387788"/>
          </a:xfrm>
          <a:prstGeom prst="rect">
            <a:avLst/>
          </a:prstGeom>
        </p:spPr>
      </p:pic>
      <p:pic>
        <p:nvPicPr>
          <p:cNvPr id="137" name="Picture 136" descr="Logo&#10;&#10;Description automatically generated">
            <a:extLst>
              <a:ext uri="{FF2B5EF4-FFF2-40B4-BE49-F238E27FC236}">
                <a16:creationId xmlns:a16="http://schemas.microsoft.com/office/drawing/2014/main" id="{2101B65C-BE9A-0A42-ACC0-94640CABDC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2726" y="2107562"/>
            <a:ext cx="548793" cy="256354"/>
          </a:xfrm>
          <a:prstGeom prst="rect">
            <a:avLst/>
          </a:prstGeom>
        </p:spPr>
      </p:pic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64FA7F1-7F81-5044-BD58-A0715EDA5A81}"/>
              </a:ext>
            </a:extLst>
          </p:cNvPr>
          <p:cNvGrpSpPr/>
          <p:nvPr/>
        </p:nvGrpSpPr>
        <p:grpSpPr>
          <a:xfrm>
            <a:off x="366188" y="5938597"/>
            <a:ext cx="3049640" cy="603608"/>
            <a:chOff x="366188" y="5927864"/>
            <a:chExt cx="3049640" cy="603608"/>
          </a:xfrm>
        </p:grpSpPr>
        <p:pic>
          <p:nvPicPr>
            <p:cNvPr id="139" name="Picture 13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00A507D-4F24-E842-9FAA-7F1EB4CAE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89357" y="5927864"/>
              <a:ext cx="667741" cy="315149"/>
            </a:xfrm>
            <a:prstGeom prst="rect">
              <a:avLst/>
            </a:prstGeom>
          </p:spPr>
        </p:pic>
        <p:pic>
          <p:nvPicPr>
            <p:cNvPr id="140" name="Picture 38">
              <a:extLst>
                <a:ext uri="{FF2B5EF4-FFF2-40B4-BE49-F238E27FC236}">
                  <a16:creationId xmlns:a16="http://schemas.microsoft.com/office/drawing/2014/main" id="{8028CC68-0AE4-A24F-9DCB-EEDE8C6797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966" y="5961708"/>
              <a:ext cx="504656" cy="477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140" descr="Logo&#10;&#10;Description automatically generated">
              <a:extLst>
                <a:ext uri="{FF2B5EF4-FFF2-40B4-BE49-F238E27FC236}">
                  <a16:creationId xmlns:a16="http://schemas.microsoft.com/office/drawing/2014/main" id="{EA82618B-A1D2-7D49-9F19-EAFB20091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125392" y="5966891"/>
              <a:ext cx="413095" cy="477676"/>
            </a:xfrm>
            <a:prstGeom prst="rect">
              <a:avLst/>
            </a:prstGeom>
          </p:spPr>
        </p:pic>
        <p:pic>
          <p:nvPicPr>
            <p:cNvPr id="142" name="Picture 141" descr="Logo&#10;&#10;Description automatically generated">
              <a:extLst>
                <a:ext uri="{FF2B5EF4-FFF2-40B4-BE49-F238E27FC236}">
                  <a16:creationId xmlns:a16="http://schemas.microsoft.com/office/drawing/2014/main" id="{D409B299-2BBB-B04F-A7BE-7A9F2485D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66188" y="5970379"/>
              <a:ext cx="477676" cy="477676"/>
            </a:xfrm>
            <a:prstGeom prst="rect">
              <a:avLst/>
            </a:prstGeom>
          </p:spPr>
        </p:pic>
        <p:pic>
          <p:nvPicPr>
            <p:cNvPr id="143" name="Picture 42">
              <a:extLst>
                <a:ext uri="{FF2B5EF4-FFF2-40B4-BE49-F238E27FC236}">
                  <a16:creationId xmlns:a16="http://schemas.microsoft.com/office/drawing/2014/main" id="{3CAE81B1-6B41-A546-B46F-23657563A3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914" y="5961708"/>
              <a:ext cx="477676" cy="477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44" descr="Fairfax County Homepage | Fairfax County">
              <a:extLst>
                <a:ext uri="{FF2B5EF4-FFF2-40B4-BE49-F238E27FC236}">
                  <a16:creationId xmlns:a16="http://schemas.microsoft.com/office/drawing/2014/main" id="{E5F208D5-1712-1D43-956C-53A0491863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9" t="28698" r="17920" b="25057"/>
            <a:stretch/>
          </p:blipFill>
          <p:spPr bwMode="auto">
            <a:xfrm>
              <a:off x="2597558" y="6352244"/>
              <a:ext cx="818270" cy="17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5" name="Picture 15">
            <a:extLst>
              <a:ext uri="{FF2B5EF4-FFF2-40B4-BE49-F238E27FC236}">
                <a16:creationId xmlns:a16="http://schemas.microsoft.com/office/drawing/2014/main" id="{6C4B94CE-EA76-3D42-BD9E-654632ACE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424" y="4716590"/>
            <a:ext cx="512455" cy="51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4">
            <a:extLst>
              <a:ext uri="{FF2B5EF4-FFF2-40B4-BE49-F238E27FC236}">
                <a16:creationId xmlns:a16="http://schemas.microsoft.com/office/drawing/2014/main" id="{BB7A984D-FB05-9A4E-825B-BD11367AE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93" y="4747014"/>
            <a:ext cx="482031" cy="48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146" descr="Logo&#10;&#10;Description automatically generated">
            <a:extLst>
              <a:ext uri="{FF2B5EF4-FFF2-40B4-BE49-F238E27FC236}">
                <a16:creationId xmlns:a16="http://schemas.microsoft.com/office/drawing/2014/main" id="{C90099E4-ED1A-584C-BC6E-942B11B3F4B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9619" y="4821290"/>
            <a:ext cx="550650" cy="550650"/>
          </a:xfrm>
          <a:prstGeom prst="rect">
            <a:avLst/>
          </a:prstGeom>
        </p:spPr>
      </p:pic>
      <p:pic>
        <p:nvPicPr>
          <p:cNvPr id="148" name="Picture 34" descr="Downloadable Graphics - Resources - The National Guard">
            <a:extLst>
              <a:ext uri="{FF2B5EF4-FFF2-40B4-BE49-F238E27FC236}">
                <a16:creationId xmlns:a16="http://schemas.microsoft.com/office/drawing/2014/main" id="{9052E204-20AC-DD4A-B627-875AA7E2B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4" t="16721" r="19239" b="17077"/>
          <a:stretch/>
        </p:blipFill>
        <p:spPr bwMode="auto">
          <a:xfrm>
            <a:off x="2808883" y="4755407"/>
            <a:ext cx="418174" cy="47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A3FBCA1C-F86F-9445-B80C-7BC28574D30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09530" y="5311953"/>
            <a:ext cx="1144142" cy="155603"/>
          </a:xfrm>
          <a:prstGeom prst="rect">
            <a:avLst/>
          </a:prstGeom>
        </p:spPr>
      </p:pic>
      <p:pic>
        <p:nvPicPr>
          <p:cNvPr id="168" name="Picture 6" descr="Housing Authority of Baltimore City">
            <a:extLst>
              <a:ext uri="{FF2B5EF4-FFF2-40B4-BE49-F238E27FC236}">
                <a16:creationId xmlns:a16="http://schemas.microsoft.com/office/drawing/2014/main" id="{F3EE7C1B-BC7A-774D-86F8-F7CCFD3D8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608" y="6025249"/>
            <a:ext cx="755285" cy="22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6" descr="CMHA logo 02.24.12 | Cleveland Public Theatre">
            <a:extLst>
              <a:ext uri="{FF2B5EF4-FFF2-40B4-BE49-F238E27FC236}">
                <a16:creationId xmlns:a16="http://schemas.microsoft.com/office/drawing/2014/main" id="{70BEED05-B952-9743-A046-32BDF6C49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563" y="5998833"/>
            <a:ext cx="935309" cy="27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DDDBB09C-C06A-EA4F-BEB2-374C41E291F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697458" y="6165921"/>
            <a:ext cx="916861" cy="116135"/>
          </a:xfrm>
          <a:prstGeom prst="rect">
            <a:avLst/>
          </a:prstGeom>
        </p:spPr>
      </p:pic>
      <p:pic>
        <p:nvPicPr>
          <p:cNvPr id="186" name="Picture 185" descr="Text&#10;&#10;Description automatically generated">
            <a:extLst>
              <a:ext uri="{FF2B5EF4-FFF2-40B4-BE49-F238E27FC236}">
                <a16:creationId xmlns:a16="http://schemas.microsoft.com/office/drawing/2014/main" id="{0EE0E131-CEF6-0C4B-858B-949ED5FC6AF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620558" y="5986222"/>
            <a:ext cx="592506" cy="263113"/>
          </a:xfrm>
          <a:prstGeom prst="rect">
            <a:avLst/>
          </a:prstGeom>
        </p:spPr>
      </p:pic>
      <p:pic>
        <p:nvPicPr>
          <p:cNvPr id="187" name="Picture 22" descr="Air Filtration Ventilation Effectiveness - Come Back With Confidence | Irvine  Company Office">
            <a:extLst>
              <a:ext uri="{FF2B5EF4-FFF2-40B4-BE49-F238E27FC236}">
                <a16:creationId xmlns:a16="http://schemas.microsoft.com/office/drawing/2014/main" id="{0645D114-0A35-234B-9A48-1F4FCF308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555" y="6001524"/>
            <a:ext cx="952802" cy="8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8" name="Group 187">
            <a:extLst>
              <a:ext uri="{FF2B5EF4-FFF2-40B4-BE49-F238E27FC236}">
                <a16:creationId xmlns:a16="http://schemas.microsoft.com/office/drawing/2014/main" id="{6B424892-4856-8747-A433-F19B1BC94424}"/>
              </a:ext>
            </a:extLst>
          </p:cNvPr>
          <p:cNvGrpSpPr/>
          <p:nvPr/>
        </p:nvGrpSpPr>
        <p:grpSpPr>
          <a:xfrm>
            <a:off x="3677356" y="5866571"/>
            <a:ext cx="3659845" cy="597776"/>
            <a:chOff x="3677356" y="5872011"/>
            <a:chExt cx="3659845" cy="597776"/>
          </a:xfrm>
        </p:grpSpPr>
        <p:pic>
          <p:nvPicPr>
            <p:cNvPr id="189" name="Picture 188" descr="Text&#10;&#10;Description automatically generated">
              <a:extLst>
                <a:ext uri="{FF2B5EF4-FFF2-40B4-BE49-F238E27FC236}">
                  <a16:creationId xmlns:a16="http://schemas.microsoft.com/office/drawing/2014/main" id="{7C3B4909-8372-E94D-A016-D7FA83D08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677356" y="5980415"/>
              <a:ext cx="1076496" cy="269124"/>
            </a:xfrm>
            <a:prstGeom prst="rect">
              <a:avLst/>
            </a:prstGeom>
          </p:spPr>
        </p:pic>
        <p:pic>
          <p:nvPicPr>
            <p:cNvPr id="190" name="Picture 6" descr="Yale (typeface) - Wikipedia">
              <a:extLst>
                <a:ext uri="{FF2B5EF4-FFF2-40B4-BE49-F238E27FC236}">
                  <a16:creationId xmlns:a16="http://schemas.microsoft.com/office/drawing/2014/main" id="{0C5FDB27-DF38-8444-88C8-79864CC8C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730" y="6006068"/>
              <a:ext cx="499098" cy="215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1" name="Picture 12" descr="Carnegie Mellon University | Remake Learning">
              <a:extLst>
                <a:ext uri="{FF2B5EF4-FFF2-40B4-BE49-F238E27FC236}">
                  <a16:creationId xmlns:a16="http://schemas.microsoft.com/office/drawing/2014/main" id="{83A1FCB4-577A-D641-9A5F-CD9FED0A89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472" y="5892942"/>
              <a:ext cx="865267" cy="576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2" name="Picture 10" descr="columbia-university-logo-png-shipping-to-columbia-university-250">
              <a:extLst>
                <a:ext uri="{FF2B5EF4-FFF2-40B4-BE49-F238E27FC236}">
                  <a16:creationId xmlns:a16="http://schemas.microsoft.com/office/drawing/2014/main" id="{9EB021CF-2779-FE41-AC1E-52AC709EE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9405" y="5872011"/>
              <a:ext cx="537796" cy="537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3" name="Picture 192" descr="Logo&#10;&#10;Description automatically generated">
              <a:extLst>
                <a:ext uri="{FF2B5EF4-FFF2-40B4-BE49-F238E27FC236}">
                  <a16:creationId xmlns:a16="http://schemas.microsoft.com/office/drawing/2014/main" id="{4DBABEAF-2065-3844-AB92-E4284925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511341" y="5972664"/>
              <a:ext cx="511202" cy="478043"/>
            </a:xfrm>
            <a:prstGeom prst="rect">
              <a:avLst/>
            </a:prstGeom>
          </p:spPr>
        </p:pic>
      </p:grpSp>
      <p:sp>
        <p:nvSpPr>
          <p:cNvPr id="194" name="TextBox 193">
            <a:extLst>
              <a:ext uri="{FF2B5EF4-FFF2-40B4-BE49-F238E27FC236}">
                <a16:creationId xmlns:a16="http://schemas.microsoft.com/office/drawing/2014/main" id="{0F47FB80-BB39-B944-96FA-EC5F0B3520CE}"/>
              </a:ext>
            </a:extLst>
          </p:cNvPr>
          <p:cNvSpPr txBox="1"/>
          <p:nvPr/>
        </p:nvSpPr>
        <p:spPr>
          <a:xfrm>
            <a:off x="279801" y="1438517"/>
            <a:ext cx="3032098" cy="307777"/>
          </a:xfrm>
          <a:prstGeom prst="rect">
            <a:avLst/>
          </a:prstGeom>
          <a:solidFill>
            <a:schemeClr val="bg1"/>
          </a:solidFill>
          <a:ln w="635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solidFill>
                  <a:srgbClr val="162F3B"/>
                </a:solidFill>
                <a:latin typeface="Avenir Next LT Pro"/>
              </a:rPr>
              <a:t>Government</a:t>
            </a:r>
            <a:endParaRPr lang="en-US" sz="1400" dirty="0">
              <a:solidFill>
                <a:srgbClr val="162F3B"/>
              </a:solidFill>
              <a:latin typeface="Avenir Next LT Pro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70A43FE7-823F-0648-AC25-537F4838F22F}"/>
              </a:ext>
            </a:extLst>
          </p:cNvPr>
          <p:cNvSpPr txBox="1"/>
          <p:nvPr/>
        </p:nvSpPr>
        <p:spPr>
          <a:xfrm>
            <a:off x="274321" y="1797914"/>
            <a:ext cx="2593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162F3B"/>
                </a:solidFill>
                <a:latin typeface="Avenir Next LT Pro" panose="020B0504020202020204" pitchFamily="34" charset="77"/>
              </a:rPr>
              <a:t>City</a:t>
            </a:r>
          </a:p>
        </p:txBody>
      </p:sp>
      <p:pic>
        <p:nvPicPr>
          <p:cNvPr id="226" name="Picture 225" descr="Logo&#10;&#10;Description automatically generated">
            <a:extLst>
              <a:ext uri="{FF2B5EF4-FFF2-40B4-BE49-F238E27FC236}">
                <a16:creationId xmlns:a16="http://schemas.microsoft.com/office/drawing/2014/main" id="{72EF3823-E210-F54C-BCB2-861F87E4D37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70927" y="4790807"/>
            <a:ext cx="650263" cy="58582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51A22C0-383F-E173-06FE-F62807A899D3}"/>
              </a:ext>
            </a:extLst>
          </p:cNvPr>
          <p:cNvGrpSpPr/>
          <p:nvPr/>
        </p:nvGrpSpPr>
        <p:grpSpPr>
          <a:xfrm>
            <a:off x="7707630" y="3228413"/>
            <a:ext cx="1925721" cy="525678"/>
            <a:chOff x="7707630" y="2992177"/>
            <a:chExt cx="1925721" cy="525678"/>
          </a:xfrm>
        </p:grpSpPr>
        <p:pic>
          <p:nvPicPr>
            <p:cNvPr id="231" name="Picture 36" descr="AbbVie, Inc. (NYSE:ABBV) (FRA:4AB) | Marijuana Stock">
              <a:extLst>
                <a:ext uri="{FF2B5EF4-FFF2-40B4-BE49-F238E27FC236}">
                  <a16:creationId xmlns:a16="http://schemas.microsoft.com/office/drawing/2014/main" id="{9CC3CBD8-AF97-344E-B188-7839945FF6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6" t="39478" r="4126" b="42519"/>
            <a:stretch/>
          </p:blipFill>
          <p:spPr bwMode="auto">
            <a:xfrm>
              <a:off x="8248788" y="2999843"/>
              <a:ext cx="605718" cy="118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3" name="Picture 232" descr="Logo&#10;&#10;Description automatically generated">
              <a:extLst>
                <a:ext uri="{FF2B5EF4-FFF2-40B4-BE49-F238E27FC236}">
                  <a16:creationId xmlns:a16="http://schemas.microsoft.com/office/drawing/2014/main" id="{7F50CD1F-D3B1-6240-B0AD-24EB66229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7707630" y="3013861"/>
              <a:ext cx="444123" cy="444123"/>
            </a:xfrm>
            <a:prstGeom prst="rect">
              <a:avLst/>
            </a:prstGeom>
          </p:spPr>
        </p:pic>
        <p:pic>
          <p:nvPicPr>
            <p:cNvPr id="234" name="Picture 233" descr="Logo&#10;&#10;Description automatically generated">
              <a:extLst>
                <a:ext uri="{FF2B5EF4-FFF2-40B4-BE49-F238E27FC236}">
                  <a16:creationId xmlns:a16="http://schemas.microsoft.com/office/drawing/2014/main" id="{29C85B81-3AAA-D94E-8D0A-C5DBF5C2D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8272010" y="3260820"/>
              <a:ext cx="526095" cy="257035"/>
            </a:xfrm>
            <a:prstGeom prst="rect">
              <a:avLst/>
            </a:prstGeom>
          </p:spPr>
        </p:pic>
        <p:pic>
          <p:nvPicPr>
            <p:cNvPr id="235" name="Picture 234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ACC5695A-BA54-6641-836A-5DEE3E488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8951541" y="2992177"/>
              <a:ext cx="671886" cy="197086"/>
            </a:xfrm>
            <a:prstGeom prst="rect">
              <a:avLst/>
            </a:prstGeom>
          </p:spPr>
        </p:pic>
        <p:pic>
          <p:nvPicPr>
            <p:cNvPr id="236" name="Picture 235" descr="Logo&#10;&#10;Description automatically generated">
              <a:extLst>
                <a:ext uri="{FF2B5EF4-FFF2-40B4-BE49-F238E27FC236}">
                  <a16:creationId xmlns:a16="http://schemas.microsoft.com/office/drawing/2014/main" id="{66D4FF4E-9A18-2B4A-A8FE-8A2BA732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8961465" y="3301802"/>
              <a:ext cx="671886" cy="146471"/>
            </a:xfrm>
            <a:prstGeom prst="rect">
              <a:avLst/>
            </a:prstGeom>
          </p:spPr>
        </p:pic>
      </p:grpSp>
      <p:pic>
        <p:nvPicPr>
          <p:cNvPr id="244" name="Picture 243">
            <a:extLst>
              <a:ext uri="{FF2B5EF4-FFF2-40B4-BE49-F238E27FC236}">
                <a16:creationId xmlns:a16="http://schemas.microsoft.com/office/drawing/2014/main" id="{EB8FB871-71FC-754A-882F-67506528B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79" y="2568159"/>
            <a:ext cx="741126" cy="21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CC7BBA-05D2-EA99-6B8B-5150C92C308B}"/>
              </a:ext>
            </a:extLst>
          </p:cNvPr>
          <p:cNvGrpSpPr/>
          <p:nvPr/>
        </p:nvGrpSpPr>
        <p:grpSpPr>
          <a:xfrm>
            <a:off x="10006350" y="4256062"/>
            <a:ext cx="1957156" cy="1056298"/>
            <a:chOff x="10006350" y="3940833"/>
            <a:chExt cx="1957156" cy="1056298"/>
          </a:xfrm>
        </p:grpSpPr>
        <p:pic>
          <p:nvPicPr>
            <p:cNvPr id="222" name="Picture 74" descr="Regional Transportation Authority (Illinois) - Wikipedia">
              <a:extLst>
                <a:ext uri="{FF2B5EF4-FFF2-40B4-BE49-F238E27FC236}">
                  <a16:creationId xmlns:a16="http://schemas.microsoft.com/office/drawing/2014/main" id="{2FBF9386-074B-474C-957C-562619F79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6350" y="3964243"/>
              <a:ext cx="1067045" cy="456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3" name="Picture 80">
              <a:extLst>
                <a:ext uri="{FF2B5EF4-FFF2-40B4-BE49-F238E27FC236}">
                  <a16:creationId xmlns:a16="http://schemas.microsoft.com/office/drawing/2014/main" id="{2783AAD4-816F-834B-88D0-78D368A52A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3318" y="4844011"/>
              <a:ext cx="862645" cy="15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" name="Picture 14" descr="Newsroom | VTA">
              <a:extLst>
                <a:ext uri="{FF2B5EF4-FFF2-40B4-BE49-F238E27FC236}">
                  <a16:creationId xmlns:a16="http://schemas.microsoft.com/office/drawing/2014/main" id="{6AC46779-7CA4-E64A-B48D-D61704C27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9190" y="4494709"/>
              <a:ext cx="793008" cy="189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" name="Picture 36" descr="Southeastern Freight Lines - Wikipedia">
              <a:extLst>
                <a:ext uri="{FF2B5EF4-FFF2-40B4-BE49-F238E27FC236}">
                  <a16:creationId xmlns:a16="http://schemas.microsoft.com/office/drawing/2014/main" id="{D31B2F7C-31C2-0E49-81F8-EF0CAABF89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5142" y="4484571"/>
              <a:ext cx="702649" cy="231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72A72533-2ECF-194E-A952-DBF544B5B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11056854" y="3940833"/>
              <a:ext cx="906652" cy="456348"/>
            </a:xfrm>
            <a:prstGeom prst="rect">
              <a:avLst/>
            </a:prstGeom>
          </p:spPr>
        </p:pic>
      </p:grpSp>
      <p:pic>
        <p:nvPicPr>
          <p:cNvPr id="248" name="Picture 247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DBC4510A-D0B6-7C44-96A2-011FEC4322E8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1255592" y="5974974"/>
            <a:ext cx="719110" cy="301303"/>
          </a:xfrm>
          <a:prstGeom prst="rect">
            <a:avLst/>
          </a:prstGeom>
        </p:spPr>
      </p:pic>
      <p:pic>
        <p:nvPicPr>
          <p:cNvPr id="250" name="Picture 249" descr="A logo with blue oval and white text&#10;&#10;Description automatically generated">
            <a:extLst>
              <a:ext uri="{FF2B5EF4-FFF2-40B4-BE49-F238E27FC236}">
                <a16:creationId xmlns:a16="http://schemas.microsoft.com/office/drawing/2014/main" id="{BCF27BDD-C1AB-264C-AE21-CC79026AF56C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11945" y="764022"/>
            <a:ext cx="486720" cy="401789"/>
          </a:xfrm>
          <a:prstGeom prst="rect">
            <a:avLst/>
          </a:prstGeom>
        </p:spPr>
      </p:pic>
      <p:pic>
        <p:nvPicPr>
          <p:cNvPr id="251" name="Picture 25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2A40D70-DC94-AB48-914B-E4CEC6CCF678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926968" y="747695"/>
            <a:ext cx="856400" cy="396481"/>
          </a:xfrm>
          <a:prstGeom prst="rect">
            <a:avLst/>
          </a:prstGeom>
        </p:spPr>
      </p:pic>
      <p:pic>
        <p:nvPicPr>
          <p:cNvPr id="252" name="Picture 251" descr="A green diamond with white letters on it&#10;&#10;Description automatically generated">
            <a:extLst>
              <a:ext uri="{FF2B5EF4-FFF2-40B4-BE49-F238E27FC236}">
                <a16:creationId xmlns:a16="http://schemas.microsoft.com/office/drawing/2014/main" id="{5C08A9AC-4305-E641-8022-737490A2DCA3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695822" y="754311"/>
            <a:ext cx="813478" cy="395660"/>
          </a:xfrm>
          <a:prstGeom prst="rect">
            <a:avLst/>
          </a:prstGeom>
        </p:spPr>
      </p:pic>
      <p:pic>
        <p:nvPicPr>
          <p:cNvPr id="253" name="Picture 25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EF07B68-A091-BC4C-A1BC-2F2943DB23E3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0313385" y="741740"/>
            <a:ext cx="310937" cy="420801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id="{910FAB98-484C-A34D-90B6-195412547AD7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601310" y="741658"/>
            <a:ext cx="409430" cy="41356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726B442-3227-4D4E-9224-ADFFC4D7372F}"/>
              </a:ext>
            </a:extLst>
          </p:cNvPr>
          <p:cNvCxnSpPr/>
          <p:nvPr/>
        </p:nvCxnSpPr>
        <p:spPr>
          <a:xfrm>
            <a:off x="279801" y="2036391"/>
            <a:ext cx="3017836" cy="0"/>
          </a:xfrm>
          <a:prstGeom prst="line">
            <a:avLst/>
          </a:prstGeom>
          <a:ln w="12700">
            <a:solidFill>
              <a:srgbClr val="162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TextBox 254">
            <a:extLst>
              <a:ext uri="{FF2B5EF4-FFF2-40B4-BE49-F238E27FC236}">
                <a16:creationId xmlns:a16="http://schemas.microsoft.com/office/drawing/2014/main" id="{EC266F3A-FAF8-194B-A3F8-303B9E33888F}"/>
              </a:ext>
            </a:extLst>
          </p:cNvPr>
          <p:cNvSpPr txBox="1"/>
          <p:nvPr/>
        </p:nvSpPr>
        <p:spPr>
          <a:xfrm>
            <a:off x="274321" y="3042146"/>
            <a:ext cx="2593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162F3B"/>
                </a:solidFill>
                <a:latin typeface="Avenir Next LT Pro" panose="020B0504020202020204" pitchFamily="34" charset="77"/>
              </a:rPr>
              <a:t>State/Providence</a:t>
            </a:r>
          </a:p>
        </p:txBody>
      </p: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BFF71D3C-3E55-0942-B3C2-3D01B39701C3}"/>
              </a:ext>
            </a:extLst>
          </p:cNvPr>
          <p:cNvCxnSpPr/>
          <p:nvPr/>
        </p:nvCxnSpPr>
        <p:spPr>
          <a:xfrm>
            <a:off x="279801" y="3280623"/>
            <a:ext cx="3017836" cy="0"/>
          </a:xfrm>
          <a:prstGeom prst="line">
            <a:avLst/>
          </a:prstGeom>
          <a:ln w="12700">
            <a:solidFill>
              <a:srgbClr val="162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TextBox 256">
            <a:extLst>
              <a:ext uri="{FF2B5EF4-FFF2-40B4-BE49-F238E27FC236}">
                <a16:creationId xmlns:a16="http://schemas.microsoft.com/office/drawing/2014/main" id="{528C3BEB-EEEA-7C4A-87C7-25FD9F5027E9}"/>
              </a:ext>
            </a:extLst>
          </p:cNvPr>
          <p:cNvSpPr txBox="1"/>
          <p:nvPr/>
        </p:nvSpPr>
        <p:spPr>
          <a:xfrm>
            <a:off x="274321" y="4434977"/>
            <a:ext cx="2593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162F3B"/>
                </a:solidFill>
                <a:latin typeface="Avenir Next LT Pro" panose="020B0504020202020204" pitchFamily="34" charset="77"/>
              </a:rPr>
              <a:t>Federal</a:t>
            </a:r>
          </a:p>
        </p:txBody>
      </p: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6ADD820D-53E2-5D45-B094-53173022BA69}"/>
              </a:ext>
            </a:extLst>
          </p:cNvPr>
          <p:cNvCxnSpPr/>
          <p:nvPr/>
        </p:nvCxnSpPr>
        <p:spPr>
          <a:xfrm>
            <a:off x="279801" y="4673454"/>
            <a:ext cx="3017836" cy="0"/>
          </a:xfrm>
          <a:prstGeom prst="line">
            <a:avLst/>
          </a:prstGeom>
          <a:ln w="12700">
            <a:solidFill>
              <a:srgbClr val="162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TextBox 258">
            <a:extLst>
              <a:ext uri="{FF2B5EF4-FFF2-40B4-BE49-F238E27FC236}">
                <a16:creationId xmlns:a16="http://schemas.microsoft.com/office/drawing/2014/main" id="{9FC361B3-ACA4-2D42-80E8-17E4F7657682}"/>
              </a:ext>
            </a:extLst>
          </p:cNvPr>
          <p:cNvSpPr txBox="1"/>
          <p:nvPr/>
        </p:nvSpPr>
        <p:spPr>
          <a:xfrm>
            <a:off x="274321" y="5611456"/>
            <a:ext cx="2593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162F3B"/>
                </a:solidFill>
                <a:latin typeface="Avenir Next LT Pro" panose="020B0504020202020204" pitchFamily="34" charset="77"/>
              </a:rPr>
              <a:t>County/Federal</a:t>
            </a:r>
          </a:p>
        </p:txBody>
      </p: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6ECA8202-7FED-6B4E-89C2-CDA730D8822C}"/>
              </a:ext>
            </a:extLst>
          </p:cNvPr>
          <p:cNvCxnSpPr/>
          <p:nvPr/>
        </p:nvCxnSpPr>
        <p:spPr>
          <a:xfrm>
            <a:off x="279801" y="5849933"/>
            <a:ext cx="3017836" cy="0"/>
          </a:xfrm>
          <a:prstGeom prst="line">
            <a:avLst/>
          </a:prstGeom>
          <a:ln w="12700">
            <a:solidFill>
              <a:srgbClr val="162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TextBox 260">
            <a:extLst>
              <a:ext uri="{FF2B5EF4-FFF2-40B4-BE49-F238E27FC236}">
                <a16:creationId xmlns:a16="http://schemas.microsoft.com/office/drawing/2014/main" id="{7BD13737-0A02-054E-864A-68EFC6C45F70}"/>
              </a:ext>
            </a:extLst>
          </p:cNvPr>
          <p:cNvSpPr txBox="1"/>
          <p:nvPr/>
        </p:nvSpPr>
        <p:spPr>
          <a:xfrm>
            <a:off x="3604026" y="1438517"/>
            <a:ext cx="3733175" cy="307777"/>
          </a:xfrm>
          <a:prstGeom prst="rect">
            <a:avLst/>
          </a:prstGeom>
          <a:solidFill>
            <a:schemeClr val="bg1"/>
          </a:solidFill>
          <a:ln w="635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solidFill>
                  <a:srgbClr val="162F3B"/>
                </a:solidFill>
                <a:latin typeface="Avenir Next LT Pro"/>
              </a:rPr>
              <a:t>Education</a:t>
            </a:r>
            <a:endParaRPr lang="en-US" sz="1400" dirty="0">
              <a:solidFill>
                <a:srgbClr val="162F3B"/>
              </a:solidFill>
              <a:latin typeface="Avenir Next LT Pro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69102873-42A7-0241-BE1B-0D6D55AB069F}"/>
              </a:ext>
            </a:extLst>
          </p:cNvPr>
          <p:cNvSpPr txBox="1"/>
          <p:nvPr/>
        </p:nvSpPr>
        <p:spPr>
          <a:xfrm>
            <a:off x="3608071" y="1797020"/>
            <a:ext cx="2593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162F3B"/>
                </a:solidFill>
                <a:latin typeface="Avenir Next LT Pro"/>
              </a:rPr>
              <a:t>Public School Districts</a:t>
            </a:r>
            <a:endParaRPr lang="en-US" sz="1000" dirty="0">
              <a:solidFill>
                <a:srgbClr val="162F3B"/>
              </a:solidFill>
              <a:latin typeface="Avenir Next LT Pro"/>
            </a:endParaRPr>
          </a:p>
        </p:txBody>
      </p: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8876B31F-C917-0740-8C0D-65376FBFF0F3}"/>
              </a:ext>
            </a:extLst>
          </p:cNvPr>
          <p:cNvCxnSpPr>
            <a:cxnSpLocks/>
          </p:cNvCxnSpPr>
          <p:nvPr/>
        </p:nvCxnSpPr>
        <p:spPr>
          <a:xfrm>
            <a:off x="3613551" y="2035497"/>
            <a:ext cx="3723650" cy="0"/>
          </a:xfrm>
          <a:prstGeom prst="line">
            <a:avLst/>
          </a:prstGeom>
          <a:ln w="12700">
            <a:solidFill>
              <a:srgbClr val="162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TextBox 263">
            <a:extLst>
              <a:ext uri="{FF2B5EF4-FFF2-40B4-BE49-F238E27FC236}">
                <a16:creationId xmlns:a16="http://schemas.microsoft.com/office/drawing/2014/main" id="{87FCA5A1-0ED0-0247-98B6-BB6B68CD66EF}"/>
              </a:ext>
            </a:extLst>
          </p:cNvPr>
          <p:cNvSpPr txBox="1"/>
          <p:nvPr/>
        </p:nvSpPr>
        <p:spPr>
          <a:xfrm>
            <a:off x="3608071" y="3348702"/>
            <a:ext cx="2593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162F3B"/>
                </a:solidFill>
                <a:latin typeface="Avenir Next LT Pro"/>
              </a:rPr>
              <a:t>Public higher ed/University Systems</a:t>
            </a:r>
            <a:endParaRPr lang="en-US" sz="1000" dirty="0">
              <a:solidFill>
                <a:srgbClr val="162F3B"/>
              </a:solidFill>
              <a:latin typeface="Avenir Next LT Pro"/>
            </a:endParaRPr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3C9E5B78-A545-1841-B715-6D837B0CB796}"/>
              </a:ext>
            </a:extLst>
          </p:cNvPr>
          <p:cNvCxnSpPr>
            <a:cxnSpLocks/>
          </p:cNvCxnSpPr>
          <p:nvPr/>
        </p:nvCxnSpPr>
        <p:spPr>
          <a:xfrm>
            <a:off x="3613551" y="3587179"/>
            <a:ext cx="3723650" cy="0"/>
          </a:xfrm>
          <a:prstGeom prst="line">
            <a:avLst/>
          </a:prstGeom>
          <a:ln w="12700">
            <a:solidFill>
              <a:srgbClr val="162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TextBox 265">
            <a:extLst>
              <a:ext uri="{FF2B5EF4-FFF2-40B4-BE49-F238E27FC236}">
                <a16:creationId xmlns:a16="http://schemas.microsoft.com/office/drawing/2014/main" id="{117E3297-4706-174B-8195-69C5E56A3D4B}"/>
              </a:ext>
            </a:extLst>
          </p:cNvPr>
          <p:cNvSpPr txBox="1"/>
          <p:nvPr/>
        </p:nvSpPr>
        <p:spPr>
          <a:xfrm>
            <a:off x="3608071" y="5620981"/>
            <a:ext cx="2593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162F3B"/>
                </a:solidFill>
                <a:latin typeface="Avenir Next LT Pro"/>
              </a:rPr>
              <a:t>Private education</a:t>
            </a:r>
            <a:endParaRPr lang="en-US" sz="1000" dirty="0">
              <a:solidFill>
                <a:srgbClr val="162F3B"/>
              </a:solidFill>
              <a:latin typeface="Avenir Next LT Pro"/>
            </a:endParaRPr>
          </a:p>
        </p:txBody>
      </p: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23E04ADE-0880-DF44-A5AF-A33BDEF057BA}"/>
              </a:ext>
            </a:extLst>
          </p:cNvPr>
          <p:cNvCxnSpPr>
            <a:cxnSpLocks/>
          </p:cNvCxnSpPr>
          <p:nvPr/>
        </p:nvCxnSpPr>
        <p:spPr>
          <a:xfrm>
            <a:off x="3613551" y="5859458"/>
            <a:ext cx="3723650" cy="0"/>
          </a:xfrm>
          <a:prstGeom prst="line">
            <a:avLst/>
          </a:prstGeom>
          <a:ln w="12700">
            <a:solidFill>
              <a:srgbClr val="162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Box 267">
            <a:extLst>
              <a:ext uri="{FF2B5EF4-FFF2-40B4-BE49-F238E27FC236}">
                <a16:creationId xmlns:a16="http://schemas.microsoft.com/office/drawing/2014/main" id="{E3EBAE42-BED9-754C-A5BC-0C729E8257CE}"/>
              </a:ext>
            </a:extLst>
          </p:cNvPr>
          <p:cNvSpPr txBox="1"/>
          <p:nvPr/>
        </p:nvSpPr>
        <p:spPr>
          <a:xfrm>
            <a:off x="7659952" y="365126"/>
            <a:ext cx="4238658" cy="307777"/>
          </a:xfrm>
          <a:prstGeom prst="rect">
            <a:avLst/>
          </a:prstGeom>
          <a:solidFill>
            <a:schemeClr val="bg1"/>
          </a:solidFill>
          <a:ln w="635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solidFill>
                  <a:srgbClr val="162F3B"/>
                </a:solidFill>
                <a:latin typeface="Avenir Next LT Pro"/>
              </a:rPr>
              <a:t>Utility Companies</a:t>
            </a:r>
            <a:endParaRPr lang="en-US" sz="1400" dirty="0">
              <a:solidFill>
                <a:srgbClr val="162F3B"/>
              </a:solidFill>
              <a:latin typeface="Avenir Next LT Pro"/>
            </a:endParaRP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63CF985D-4031-804D-9529-C351D9443F1B}"/>
              </a:ext>
            </a:extLst>
          </p:cNvPr>
          <p:cNvSpPr txBox="1"/>
          <p:nvPr/>
        </p:nvSpPr>
        <p:spPr>
          <a:xfrm>
            <a:off x="7659952" y="1439736"/>
            <a:ext cx="4238658" cy="307777"/>
          </a:xfrm>
          <a:prstGeom prst="rect">
            <a:avLst/>
          </a:prstGeom>
          <a:solidFill>
            <a:schemeClr val="bg1"/>
          </a:solidFill>
          <a:ln w="635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solidFill>
                  <a:srgbClr val="162F3B"/>
                </a:solidFill>
                <a:latin typeface="Avenir Next LT Pro"/>
              </a:rPr>
              <a:t>Commercial</a:t>
            </a:r>
            <a:endParaRPr lang="en-US" sz="1400" dirty="0">
              <a:solidFill>
                <a:srgbClr val="162F3B"/>
              </a:solidFill>
              <a:latin typeface="Avenir Next LT Pro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3FEB3D35-7D49-3746-A5BE-E2CF2491CF30}"/>
              </a:ext>
            </a:extLst>
          </p:cNvPr>
          <p:cNvSpPr txBox="1"/>
          <p:nvPr/>
        </p:nvSpPr>
        <p:spPr>
          <a:xfrm>
            <a:off x="7656196" y="1797796"/>
            <a:ext cx="2593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162F3B"/>
                </a:solidFill>
                <a:latin typeface="Avenir Next LT Pro"/>
              </a:rPr>
              <a:t>General commercial and retail</a:t>
            </a:r>
            <a:endParaRPr lang="en-US" sz="1000" dirty="0">
              <a:solidFill>
                <a:srgbClr val="162F3B"/>
              </a:solidFill>
              <a:latin typeface="Avenir Next LT Pro"/>
            </a:endParaRPr>
          </a:p>
        </p:txBody>
      </p: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3B51AF87-E15F-164D-9A66-D832339425F8}"/>
              </a:ext>
            </a:extLst>
          </p:cNvPr>
          <p:cNvCxnSpPr>
            <a:cxnSpLocks/>
          </p:cNvCxnSpPr>
          <p:nvPr/>
        </p:nvCxnSpPr>
        <p:spPr>
          <a:xfrm>
            <a:off x="7699776" y="2036273"/>
            <a:ext cx="4210050" cy="0"/>
          </a:xfrm>
          <a:prstGeom prst="line">
            <a:avLst/>
          </a:prstGeom>
          <a:ln w="12700">
            <a:solidFill>
              <a:srgbClr val="162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TextBox 271">
            <a:extLst>
              <a:ext uri="{FF2B5EF4-FFF2-40B4-BE49-F238E27FC236}">
                <a16:creationId xmlns:a16="http://schemas.microsoft.com/office/drawing/2014/main" id="{20891002-7331-E645-96EB-C74011E84BDF}"/>
              </a:ext>
            </a:extLst>
          </p:cNvPr>
          <p:cNvSpPr txBox="1"/>
          <p:nvPr/>
        </p:nvSpPr>
        <p:spPr>
          <a:xfrm>
            <a:off x="7656196" y="2884359"/>
            <a:ext cx="18506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162F3B"/>
                </a:solidFill>
                <a:latin typeface="Avenir Next LT Pro"/>
              </a:rPr>
              <a:t>Ind/manufacturing</a:t>
            </a:r>
            <a:endParaRPr lang="en-US" sz="1000" dirty="0">
              <a:solidFill>
                <a:srgbClr val="162F3B"/>
              </a:solidFill>
              <a:latin typeface="Avenir Next LT Pro"/>
            </a:endParaRPr>
          </a:p>
        </p:txBody>
      </p: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DF30B982-4073-7642-B9E0-92DEBB5D4030}"/>
              </a:ext>
            </a:extLst>
          </p:cNvPr>
          <p:cNvCxnSpPr>
            <a:cxnSpLocks/>
          </p:cNvCxnSpPr>
          <p:nvPr/>
        </p:nvCxnSpPr>
        <p:spPr>
          <a:xfrm>
            <a:off x="7699776" y="3122836"/>
            <a:ext cx="1933575" cy="0"/>
          </a:xfrm>
          <a:prstGeom prst="line">
            <a:avLst/>
          </a:prstGeom>
          <a:ln w="12700">
            <a:solidFill>
              <a:srgbClr val="162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TextBox 273">
            <a:extLst>
              <a:ext uri="{FF2B5EF4-FFF2-40B4-BE49-F238E27FC236}">
                <a16:creationId xmlns:a16="http://schemas.microsoft.com/office/drawing/2014/main" id="{92C17695-E03D-5B49-AEC2-C5CB26651B38}"/>
              </a:ext>
            </a:extLst>
          </p:cNvPr>
          <p:cNvSpPr txBox="1"/>
          <p:nvPr/>
        </p:nvSpPr>
        <p:spPr>
          <a:xfrm>
            <a:off x="9913621" y="2884359"/>
            <a:ext cx="2593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162F3B"/>
                </a:solidFill>
                <a:latin typeface="Avenir Next LT Pro"/>
              </a:rPr>
              <a:t>Energy services/consultants</a:t>
            </a:r>
            <a:endParaRPr lang="en-US" sz="1000" dirty="0">
              <a:solidFill>
                <a:srgbClr val="162F3B"/>
              </a:solidFill>
              <a:latin typeface="Avenir Next LT Pro"/>
            </a:endParaRPr>
          </a:p>
        </p:txBody>
      </p: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E0BBF01E-DB5E-F042-BFCF-3B710398A37C}"/>
              </a:ext>
            </a:extLst>
          </p:cNvPr>
          <p:cNvCxnSpPr>
            <a:cxnSpLocks/>
          </p:cNvCxnSpPr>
          <p:nvPr/>
        </p:nvCxnSpPr>
        <p:spPr>
          <a:xfrm>
            <a:off x="9957201" y="3122836"/>
            <a:ext cx="1933575" cy="0"/>
          </a:xfrm>
          <a:prstGeom prst="line">
            <a:avLst/>
          </a:prstGeom>
          <a:ln w="12700">
            <a:solidFill>
              <a:srgbClr val="162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TextBox 275">
            <a:extLst>
              <a:ext uri="{FF2B5EF4-FFF2-40B4-BE49-F238E27FC236}">
                <a16:creationId xmlns:a16="http://schemas.microsoft.com/office/drawing/2014/main" id="{1BC9973D-3FF1-844E-81B4-401C8139A215}"/>
              </a:ext>
            </a:extLst>
          </p:cNvPr>
          <p:cNvSpPr txBox="1"/>
          <p:nvPr/>
        </p:nvSpPr>
        <p:spPr>
          <a:xfrm>
            <a:off x="7656196" y="3972459"/>
            <a:ext cx="18506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162F3B"/>
                </a:solidFill>
                <a:latin typeface="Avenir Next LT Pro"/>
              </a:rPr>
              <a:t>Healthcare</a:t>
            </a:r>
            <a:endParaRPr lang="en-US" sz="1000" dirty="0">
              <a:solidFill>
                <a:srgbClr val="162F3B"/>
              </a:solidFill>
              <a:latin typeface="Avenir Next LT Pro"/>
            </a:endParaRPr>
          </a:p>
        </p:txBody>
      </p: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592D2E3D-3EAC-2442-8F3A-DECB2D82D678}"/>
              </a:ext>
            </a:extLst>
          </p:cNvPr>
          <p:cNvCxnSpPr>
            <a:cxnSpLocks/>
          </p:cNvCxnSpPr>
          <p:nvPr/>
        </p:nvCxnSpPr>
        <p:spPr>
          <a:xfrm>
            <a:off x="7699776" y="4210936"/>
            <a:ext cx="1933575" cy="0"/>
          </a:xfrm>
          <a:prstGeom prst="line">
            <a:avLst/>
          </a:prstGeom>
          <a:ln w="12700">
            <a:solidFill>
              <a:srgbClr val="162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TextBox 277">
            <a:extLst>
              <a:ext uri="{FF2B5EF4-FFF2-40B4-BE49-F238E27FC236}">
                <a16:creationId xmlns:a16="http://schemas.microsoft.com/office/drawing/2014/main" id="{87959547-6A82-2B47-97E9-7423FE6F225D}"/>
              </a:ext>
            </a:extLst>
          </p:cNvPr>
          <p:cNvSpPr txBox="1"/>
          <p:nvPr/>
        </p:nvSpPr>
        <p:spPr>
          <a:xfrm>
            <a:off x="9932671" y="3972459"/>
            <a:ext cx="18506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162F3B"/>
                </a:solidFill>
                <a:latin typeface="Avenir Next LT Pro"/>
              </a:rPr>
              <a:t>Transportation</a:t>
            </a:r>
            <a:endParaRPr lang="en-US" sz="1000" dirty="0">
              <a:solidFill>
                <a:srgbClr val="162F3B"/>
              </a:solidFill>
              <a:latin typeface="Avenir Next LT Pro"/>
            </a:endParaRPr>
          </a:p>
        </p:txBody>
      </p: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306DAA20-6F5D-3246-AB33-78CAA01EE148}"/>
              </a:ext>
            </a:extLst>
          </p:cNvPr>
          <p:cNvCxnSpPr>
            <a:cxnSpLocks/>
          </p:cNvCxnSpPr>
          <p:nvPr/>
        </p:nvCxnSpPr>
        <p:spPr>
          <a:xfrm>
            <a:off x="9976251" y="4210936"/>
            <a:ext cx="1933575" cy="0"/>
          </a:xfrm>
          <a:prstGeom prst="line">
            <a:avLst/>
          </a:prstGeom>
          <a:ln w="12700">
            <a:solidFill>
              <a:srgbClr val="162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TextBox 279">
            <a:extLst>
              <a:ext uri="{FF2B5EF4-FFF2-40B4-BE49-F238E27FC236}">
                <a16:creationId xmlns:a16="http://schemas.microsoft.com/office/drawing/2014/main" id="{5AD34EF3-BE08-9740-B519-211192F2BC6D}"/>
              </a:ext>
            </a:extLst>
          </p:cNvPr>
          <p:cNvSpPr txBox="1"/>
          <p:nvPr/>
        </p:nvSpPr>
        <p:spPr>
          <a:xfrm>
            <a:off x="7675075" y="5620981"/>
            <a:ext cx="2593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162F3B"/>
                </a:solidFill>
                <a:latin typeface="Avenir Next LT Pro"/>
              </a:rPr>
              <a:t>Property </a:t>
            </a:r>
            <a:r>
              <a:rPr lang="en-US" sz="1000" b="1" dirty="0" err="1">
                <a:solidFill>
                  <a:srgbClr val="162F3B"/>
                </a:solidFill>
                <a:latin typeface="Avenir Next LT Pro"/>
              </a:rPr>
              <a:t>mgmt</a:t>
            </a:r>
            <a:r>
              <a:rPr lang="en-US" sz="1000" b="1" dirty="0">
                <a:solidFill>
                  <a:srgbClr val="162F3B"/>
                </a:solidFill>
                <a:latin typeface="Avenir Next LT Pro"/>
              </a:rPr>
              <a:t>/Real estate</a:t>
            </a:r>
            <a:endParaRPr lang="en-US" sz="1000" dirty="0">
              <a:solidFill>
                <a:srgbClr val="162F3B"/>
              </a:solidFill>
              <a:latin typeface="Avenir Next LT Pro"/>
            </a:endParaRPr>
          </a:p>
        </p:txBody>
      </p: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AE70A07F-096D-3045-A6D6-C382BED5DF60}"/>
              </a:ext>
            </a:extLst>
          </p:cNvPr>
          <p:cNvCxnSpPr>
            <a:cxnSpLocks/>
          </p:cNvCxnSpPr>
          <p:nvPr/>
        </p:nvCxnSpPr>
        <p:spPr>
          <a:xfrm flipV="1">
            <a:off x="7680555" y="5849933"/>
            <a:ext cx="4294147" cy="9525"/>
          </a:xfrm>
          <a:prstGeom prst="line">
            <a:avLst/>
          </a:prstGeom>
          <a:ln w="12700">
            <a:solidFill>
              <a:srgbClr val="162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6" descr="Fairfax County Public Schools - Wikipedia">
            <a:extLst>
              <a:ext uri="{FF2B5EF4-FFF2-40B4-BE49-F238E27FC236}">
                <a16:creationId xmlns:a16="http://schemas.microsoft.com/office/drawing/2014/main" id="{60BE8E63-E0E4-F184-BCEE-87B483EE2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00" y="2167952"/>
            <a:ext cx="612475" cy="41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6" descr="APS Logo for Google Sites Header – Aurora Public Schools">
            <a:extLst>
              <a:ext uri="{FF2B5EF4-FFF2-40B4-BE49-F238E27FC236}">
                <a16:creationId xmlns:a16="http://schemas.microsoft.com/office/drawing/2014/main" id="{DF93F364-7029-31B1-CA5A-53D23D609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63" y="2276525"/>
            <a:ext cx="684736" cy="30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Mascoutah School District 19">
            <a:extLst>
              <a:ext uri="{FF2B5EF4-FFF2-40B4-BE49-F238E27FC236}">
                <a16:creationId xmlns:a16="http://schemas.microsoft.com/office/drawing/2014/main" id="{B755EC20-2371-6D26-3725-D1ED9C04A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995" y="2715707"/>
            <a:ext cx="469229" cy="4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Matanuska-Susitna Borough School District / Homepage">
            <a:extLst>
              <a:ext uri="{FF2B5EF4-FFF2-40B4-BE49-F238E27FC236}">
                <a16:creationId xmlns:a16="http://schemas.microsoft.com/office/drawing/2014/main" id="{54CDA7D4-776B-1D38-D5BE-359257D47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" t="1466" r="418" b="418"/>
          <a:stretch/>
        </p:blipFill>
        <p:spPr bwMode="auto">
          <a:xfrm>
            <a:off x="5482765" y="2875336"/>
            <a:ext cx="951756" cy="21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SUN PRAIRIE AREA SCHOOL DISTRICT | LinkedIn">
            <a:extLst>
              <a:ext uri="{FF2B5EF4-FFF2-40B4-BE49-F238E27FC236}">
                <a16:creationId xmlns:a16="http://schemas.microsoft.com/office/drawing/2014/main" id="{F4DB7998-4E83-D4AA-1491-08A983C300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 r="5953" b="5372"/>
          <a:stretch/>
        </p:blipFill>
        <p:spPr bwMode="auto">
          <a:xfrm>
            <a:off x="4855969" y="2718075"/>
            <a:ext cx="444892" cy="47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0BC61D2-DFB9-A043-8E48-638EC8F6F965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3602091" y="2060214"/>
            <a:ext cx="993581" cy="593169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86D9024-DB8B-C4D5-8F5A-1D8FED886E9F}"/>
              </a:ext>
            </a:extLst>
          </p:cNvPr>
          <p:cNvPicPr>
            <a:picLocks noChangeAspect="1"/>
          </p:cNvPicPr>
          <p:nvPr/>
        </p:nvPicPr>
        <p:blipFill rotWithShape="1">
          <a:blip r:embed="rId55"/>
          <a:srcRect l="6174" t="6433" r="7977" b="9878"/>
          <a:stretch/>
        </p:blipFill>
        <p:spPr>
          <a:xfrm>
            <a:off x="5348116" y="2173565"/>
            <a:ext cx="583057" cy="397867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424483AD-3BF3-0AC3-0090-8F27FFE2FF6B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4268307" y="2727293"/>
            <a:ext cx="469229" cy="46922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785889C2-EE15-D018-0CAA-65A89C0C7A59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6594181" y="2758206"/>
            <a:ext cx="710659" cy="311614"/>
          </a:xfrm>
          <a:prstGeom prst="rect">
            <a:avLst/>
          </a:prstGeom>
        </p:spPr>
      </p:pic>
      <p:pic>
        <p:nvPicPr>
          <p:cNvPr id="13" name="Picture 2" descr="Technology &amp; Innovation / Wi-Fi Description">
            <a:extLst>
              <a:ext uri="{FF2B5EF4-FFF2-40B4-BE49-F238E27FC236}">
                <a16:creationId xmlns:a16="http://schemas.microsoft.com/office/drawing/2014/main" id="{5C270FC0-F637-5C2D-BDDF-E3FDAEFBD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77" y="2107519"/>
            <a:ext cx="574127" cy="3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0" descr="Kroger - Wikipedia">
            <a:extLst>
              <a:ext uri="{FF2B5EF4-FFF2-40B4-BE49-F238E27FC236}">
                <a16:creationId xmlns:a16="http://schemas.microsoft.com/office/drawing/2014/main" id="{8CF27658-95BF-9A2C-9A3B-759CD032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639" y="2107081"/>
            <a:ext cx="523814" cy="29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Organic Valley - Wikipedia">
            <a:extLst>
              <a:ext uri="{FF2B5EF4-FFF2-40B4-BE49-F238E27FC236}">
                <a16:creationId xmlns:a16="http://schemas.microsoft.com/office/drawing/2014/main" id="{77137D54-8C14-435C-74CE-79C900AB7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985" y="2112847"/>
            <a:ext cx="622659" cy="45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4" descr="Vanguard Logo and symbol, meaning, history, PNG">
            <a:extLst>
              <a:ext uri="{FF2B5EF4-FFF2-40B4-BE49-F238E27FC236}">
                <a16:creationId xmlns:a16="http://schemas.microsoft.com/office/drawing/2014/main" id="{BEB95B29-7F60-703F-24F7-D6F216776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87" b="28278"/>
          <a:stretch/>
        </p:blipFill>
        <p:spPr bwMode="auto">
          <a:xfrm>
            <a:off x="10663457" y="2461147"/>
            <a:ext cx="592135" cy="1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EF9588E3-89D7-7143-A729-0BE8B2970B06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9868122" y="2418594"/>
            <a:ext cx="624087" cy="138548"/>
          </a:xfrm>
          <a:prstGeom prst="rect">
            <a:avLst/>
          </a:prstGeom>
        </p:spPr>
      </p:pic>
      <p:pic>
        <p:nvPicPr>
          <p:cNvPr id="18" name="Picture 17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960B8737-9992-E676-AE02-F38DE7EAEFBB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9093592" y="2148615"/>
            <a:ext cx="596995" cy="126563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2B921533-6F37-9536-19F7-19DB48F396AC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7702190" y="2139788"/>
            <a:ext cx="1196050" cy="148310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207C4E7F-B2D8-196F-3CA2-69332E6AEC6D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9906954" y="2132694"/>
            <a:ext cx="523815" cy="1812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A24485-743F-03A7-4D1F-DC083F645FAE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7691239" y="2424944"/>
            <a:ext cx="1217993" cy="103530"/>
          </a:xfrm>
          <a:prstGeom prst="rect">
            <a:avLst/>
          </a:prstGeom>
        </p:spPr>
      </p:pic>
      <p:pic>
        <p:nvPicPr>
          <p:cNvPr id="22" name="Picture 21" descr="A blue and black logo&#10;&#10;Description automatically generated">
            <a:extLst>
              <a:ext uri="{FF2B5EF4-FFF2-40B4-BE49-F238E27FC236}">
                <a16:creationId xmlns:a16="http://schemas.microsoft.com/office/drawing/2014/main" id="{2CC27E97-380F-C1E1-C616-DC8321705936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9097588" y="2372396"/>
            <a:ext cx="574128" cy="21242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65FB249-D5B9-08E1-2568-D33A72D08116}"/>
              </a:ext>
            </a:extLst>
          </p:cNvPr>
          <p:cNvGrpSpPr/>
          <p:nvPr/>
        </p:nvGrpSpPr>
        <p:grpSpPr>
          <a:xfrm>
            <a:off x="10006040" y="3198188"/>
            <a:ext cx="1941183" cy="518395"/>
            <a:chOff x="10006040" y="2961952"/>
            <a:chExt cx="1941183" cy="518395"/>
          </a:xfrm>
        </p:grpSpPr>
        <p:pic>
          <p:nvPicPr>
            <p:cNvPr id="228" name="Picture 22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57BACE20-D20F-C84B-B732-FD40475ED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/>
            <a:stretch>
              <a:fillRect/>
            </a:stretch>
          </p:blipFill>
          <p:spPr>
            <a:xfrm>
              <a:off x="10984322" y="2961952"/>
              <a:ext cx="962901" cy="208883"/>
            </a:xfrm>
            <a:prstGeom prst="rect">
              <a:avLst/>
            </a:prstGeom>
          </p:spPr>
        </p:pic>
        <p:pic>
          <p:nvPicPr>
            <p:cNvPr id="229" name="Picture 40" descr="Teco Energy Logo PNG Vector (EPS) Free Download">
              <a:extLst>
                <a:ext uri="{FF2B5EF4-FFF2-40B4-BE49-F238E27FC236}">
                  <a16:creationId xmlns:a16="http://schemas.microsoft.com/office/drawing/2014/main" id="{7AB23FCE-7487-7142-BC56-A693109957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6041" y="3003168"/>
              <a:ext cx="867858" cy="231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7" name="Picture 246" descr="Icon&#10;&#10;Description automatically generated">
              <a:extLst>
                <a:ext uri="{FF2B5EF4-FFF2-40B4-BE49-F238E27FC236}">
                  <a16:creationId xmlns:a16="http://schemas.microsoft.com/office/drawing/2014/main" id="{56BC75C2-29C4-2147-A405-7A9D48732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/>
            <a:stretch>
              <a:fillRect/>
            </a:stretch>
          </p:blipFill>
          <p:spPr>
            <a:xfrm>
              <a:off x="11056854" y="3293098"/>
              <a:ext cx="890369" cy="187249"/>
            </a:xfrm>
            <a:prstGeom prst="rect">
              <a:avLst/>
            </a:prstGeom>
          </p:spPr>
        </p:pic>
        <p:pic>
          <p:nvPicPr>
            <p:cNvPr id="23" name="Picture 4" descr="Priority Power Management Launches New Website | Business Wire">
              <a:extLst>
                <a:ext uri="{FF2B5EF4-FFF2-40B4-BE49-F238E27FC236}">
                  <a16:creationId xmlns:a16="http://schemas.microsoft.com/office/drawing/2014/main" id="{4D3E093E-C610-391C-6076-5095C32709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6040" y="3353056"/>
              <a:ext cx="859761" cy="10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F210480-D511-E0EF-26AC-82AAB6335C69}"/>
              </a:ext>
            </a:extLst>
          </p:cNvPr>
          <p:cNvGrpSpPr/>
          <p:nvPr/>
        </p:nvGrpSpPr>
        <p:grpSpPr>
          <a:xfrm>
            <a:off x="7666818" y="4288587"/>
            <a:ext cx="2112463" cy="991242"/>
            <a:chOff x="7666818" y="3973358"/>
            <a:chExt cx="2112463" cy="991242"/>
          </a:xfrm>
        </p:grpSpPr>
        <p:pic>
          <p:nvPicPr>
            <p:cNvPr id="204" name="Picture 16" descr="University of Texas Medical Branch - Wikipedia">
              <a:extLst>
                <a:ext uri="{FF2B5EF4-FFF2-40B4-BE49-F238E27FC236}">
                  <a16:creationId xmlns:a16="http://schemas.microsoft.com/office/drawing/2014/main" id="{4E438D53-1406-5145-A4CF-202F3DDC5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5" t="4279" r="4791" b="3338"/>
            <a:stretch/>
          </p:blipFill>
          <p:spPr bwMode="auto">
            <a:xfrm>
              <a:off x="7666818" y="3973358"/>
              <a:ext cx="550980" cy="56126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" name="Picture 16" descr="MD Anderson Cancer Center - Wikipedia">
              <a:extLst>
                <a:ext uri="{FF2B5EF4-FFF2-40B4-BE49-F238E27FC236}">
                  <a16:creationId xmlns:a16="http://schemas.microsoft.com/office/drawing/2014/main" id="{7FF8A233-4586-4B43-A013-1494E32D7F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5865" y="4018220"/>
              <a:ext cx="648065" cy="330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" name="Picture 205" descr="A picture containing text, sign, dark, close&#10;&#10;Description automatically generated">
              <a:extLst>
                <a:ext uri="{FF2B5EF4-FFF2-40B4-BE49-F238E27FC236}">
                  <a16:creationId xmlns:a16="http://schemas.microsoft.com/office/drawing/2014/main" id="{DAF3FF10-0CAB-1346-8905-204BD51E9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/>
            <a:stretch>
              <a:fillRect/>
            </a:stretch>
          </p:blipFill>
          <p:spPr>
            <a:xfrm>
              <a:off x="8315439" y="4440665"/>
              <a:ext cx="636108" cy="84814"/>
            </a:xfrm>
            <a:prstGeom prst="rect">
              <a:avLst/>
            </a:prstGeom>
          </p:spPr>
        </p:pic>
        <p:pic>
          <p:nvPicPr>
            <p:cNvPr id="209" name="Picture 28" descr="Workday and ChristianaCare – Read Customer Success Stories">
              <a:extLst>
                <a:ext uri="{FF2B5EF4-FFF2-40B4-BE49-F238E27FC236}">
                  <a16:creationId xmlns:a16="http://schemas.microsoft.com/office/drawing/2014/main" id="{4B2580A5-FFF1-D245-B83B-72B839B635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648" y="4603390"/>
              <a:ext cx="566343" cy="355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" name="Picture 30" descr="Allina Health Logo PNG Vector (EPS) Free Download">
              <a:extLst>
                <a:ext uri="{FF2B5EF4-FFF2-40B4-BE49-F238E27FC236}">
                  <a16:creationId xmlns:a16="http://schemas.microsoft.com/office/drawing/2014/main" id="{8B2F8C47-22DE-904F-8043-29895AB075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5650" y="4718558"/>
              <a:ext cx="585815" cy="246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" name="Picture 28" descr="Rochester Regional Health | Rochester Regional Health">
              <a:extLst>
                <a:ext uri="{FF2B5EF4-FFF2-40B4-BE49-F238E27FC236}">
                  <a16:creationId xmlns:a16="http://schemas.microsoft.com/office/drawing/2014/main" id="{1919E8DD-C23B-5F49-86E9-2163808EC9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92"/>
            <a:stretch/>
          </p:blipFill>
          <p:spPr bwMode="auto">
            <a:xfrm>
              <a:off x="9124858" y="4403458"/>
              <a:ext cx="505482" cy="131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Mayo Clinic Logo, symbol, meaning, history, PNG, brand">
              <a:extLst>
                <a:ext uri="{FF2B5EF4-FFF2-40B4-BE49-F238E27FC236}">
                  <a16:creationId xmlns:a16="http://schemas.microsoft.com/office/drawing/2014/main" id="{A94A71F4-1CCC-8E53-BB70-2B107EA13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4283" y="4006484"/>
              <a:ext cx="589068" cy="331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F750489-ECD5-D955-3695-CACDF68B8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/>
            <a:stretch>
              <a:fillRect/>
            </a:stretch>
          </p:blipFill>
          <p:spPr>
            <a:xfrm>
              <a:off x="9065937" y="4794005"/>
              <a:ext cx="713344" cy="167846"/>
            </a:xfrm>
            <a:prstGeom prst="rect">
              <a:avLst/>
            </a:prstGeom>
          </p:spPr>
        </p:pic>
      </p:grpSp>
      <p:pic>
        <p:nvPicPr>
          <p:cNvPr id="31" name="Picture 48" descr="State Branding | DCS">
            <a:extLst>
              <a:ext uri="{FF2B5EF4-FFF2-40B4-BE49-F238E27FC236}">
                <a16:creationId xmlns:a16="http://schemas.microsoft.com/office/drawing/2014/main" id="{2F70F645-5FF4-8221-51A3-D19171BC1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291"/>
          <a:stretch/>
        </p:blipFill>
        <p:spPr bwMode="auto">
          <a:xfrm>
            <a:off x="180052" y="3353875"/>
            <a:ext cx="727986" cy="38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F949D81B-EDD6-EEAD-50DE-C383F8896C89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2004292" y="4026607"/>
            <a:ext cx="943155" cy="199043"/>
          </a:xfrm>
          <a:prstGeom prst="rect">
            <a:avLst/>
          </a:prstGeom>
        </p:spPr>
      </p:pic>
      <p:pic>
        <p:nvPicPr>
          <p:cNvPr id="33" name="Picture 54" descr="MD-Logo | Business Integra">
            <a:extLst>
              <a:ext uri="{FF2B5EF4-FFF2-40B4-BE49-F238E27FC236}">
                <a16:creationId xmlns:a16="http://schemas.microsoft.com/office/drawing/2014/main" id="{FC64B4C2-04CD-1DDA-8A0B-C842AD529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95" y="3381567"/>
            <a:ext cx="762356" cy="32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92E849E-947D-F275-9637-E1B45A5D1E0F}"/>
              </a:ext>
            </a:extLst>
          </p:cNvPr>
          <p:cNvPicPr>
            <a:picLocks noChangeAspect="1"/>
          </p:cNvPicPr>
          <p:nvPr/>
        </p:nvPicPr>
        <p:blipFill>
          <a:blip r:embed="rId83"/>
          <a:stretch>
            <a:fillRect/>
          </a:stretch>
        </p:blipFill>
        <p:spPr>
          <a:xfrm>
            <a:off x="1963553" y="3712686"/>
            <a:ext cx="819571" cy="230272"/>
          </a:xfrm>
          <a:prstGeom prst="rect">
            <a:avLst/>
          </a:prstGeom>
        </p:spPr>
      </p:pic>
      <p:pic>
        <p:nvPicPr>
          <p:cNvPr id="35" name="Picture 6" descr="Controversial new Tennessee logo gets trademark approved | Chattanooga  Times Free Press">
            <a:extLst>
              <a:ext uri="{FF2B5EF4-FFF2-40B4-BE49-F238E27FC236}">
                <a16:creationId xmlns:a16="http://schemas.microsoft.com/office/drawing/2014/main" id="{DE84E59E-88F5-4069-679D-CDE4776D7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1" y="3870893"/>
            <a:ext cx="316689" cy="35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E5FF796B-558D-DA6D-2A51-13BA08DE5225}"/>
              </a:ext>
            </a:extLst>
          </p:cNvPr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1998690" y="3408397"/>
            <a:ext cx="819572" cy="195058"/>
          </a:xfrm>
          <a:prstGeom prst="rect">
            <a:avLst/>
          </a:prstGeom>
        </p:spPr>
      </p:pic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3C53DAEE-1AAE-AFC3-3214-87349E865606}"/>
              </a:ext>
            </a:extLst>
          </p:cNvPr>
          <p:cNvPicPr>
            <a:picLocks noChangeAspect="1"/>
          </p:cNvPicPr>
          <p:nvPr/>
        </p:nvPicPr>
        <p:blipFill>
          <a:blip r:embed="rId86"/>
          <a:stretch>
            <a:fillRect/>
          </a:stretch>
        </p:blipFill>
        <p:spPr>
          <a:xfrm>
            <a:off x="1140964" y="3837149"/>
            <a:ext cx="535339" cy="376374"/>
          </a:xfrm>
          <a:prstGeom prst="rect">
            <a:avLst/>
          </a:prstGeom>
        </p:spPr>
      </p:pic>
      <p:pic>
        <p:nvPicPr>
          <p:cNvPr id="38" name="Picture 36" descr="State University of New York - Simple English Wikipedia, the free  encyclopedia">
            <a:extLst>
              <a:ext uri="{FF2B5EF4-FFF2-40B4-BE49-F238E27FC236}">
                <a16:creationId xmlns:a16="http://schemas.microsoft.com/office/drawing/2014/main" id="{A26BFEC2-658A-6CF5-AB40-38A0EF064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505" y="5027214"/>
            <a:ext cx="833881" cy="41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8" descr="Our Look | Brand">
            <a:extLst>
              <a:ext uri="{FF2B5EF4-FFF2-40B4-BE49-F238E27FC236}">
                <a16:creationId xmlns:a16="http://schemas.microsoft.com/office/drawing/2014/main" id="{0F8726B6-101F-E215-7BAD-0D0E651F3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237" y="5083660"/>
            <a:ext cx="862645" cy="36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FCD1FFCF-643B-46E0-4C5E-138F194E404D}"/>
              </a:ext>
            </a:extLst>
          </p:cNvPr>
          <p:cNvPicPr>
            <a:picLocks noChangeAspect="1"/>
          </p:cNvPicPr>
          <p:nvPr/>
        </p:nvPicPr>
        <p:blipFill rotWithShape="1">
          <a:blip r:embed="rId89"/>
          <a:srcRect t="18808" b="16269"/>
          <a:stretch/>
        </p:blipFill>
        <p:spPr>
          <a:xfrm>
            <a:off x="3637506" y="3694228"/>
            <a:ext cx="922785" cy="336989"/>
          </a:xfrm>
          <a:prstGeom prst="rect">
            <a:avLst/>
          </a:prstGeom>
        </p:spPr>
      </p:pic>
      <p:pic>
        <p:nvPicPr>
          <p:cNvPr id="41" name="Picture 40" descr="Text&#10;&#10;Description automatically generated with medium confidence">
            <a:extLst>
              <a:ext uri="{FF2B5EF4-FFF2-40B4-BE49-F238E27FC236}">
                <a16:creationId xmlns:a16="http://schemas.microsoft.com/office/drawing/2014/main" id="{E17C4C0C-E2B8-67BB-A496-92D50A81A408}"/>
              </a:ext>
            </a:extLst>
          </p:cNvPr>
          <p:cNvPicPr>
            <a:picLocks noChangeAspect="1"/>
          </p:cNvPicPr>
          <p:nvPr/>
        </p:nvPicPr>
        <p:blipFill>
          <a:blip r:embed="rId90"/>
          <a:stretch>
            <a:fillRect/>
          </a:stretch>
        </p:blipFill>
        <p:spPr>
          <a:xfrm>
            <a:off x="6253975" y="3702018"/>
            <a:ext cx="680411" cy="335322"/>
          </a:xfrm>
          <a:prstGeom prst="rect">
            <a:avLst/>
          </a:prstGeom>
        </p:spPr>
      </p:pic>
      <p:pic>
        <p:nvPicPr>
          <p:cNvPr id="42" name="Picture 41" descr="Shape&#10;&#10;Description automatically generated with medium confidence">
            <a:extLst>
              <a:ext uri="{FF2B5EF4-FFF2-40B4-BE49-F238E27FC236}">
                <a16:creationId xmlns:a16="http://schemas.microsoft.com/office/drawing/2014/main" id="{8EFFF8D9-DA71-20B7-FA29-CE2DE319164D}"/>
              </a:ext>
            </a:extLst>
          </p:cNvPr>
          <p:cNvPicPr>
            <a:picLocks noChangeAspect="1"/>
          </p:cNvPicPr>
          <p:nvPr/>
        </p:nvPicPr>
        <p:blipFill>
          <a:blip r:embed="rId91"/>
          <a:stretch>
            <a:fillRect/>
          </a:stretch>
        </p:blipFill>
        <p:spPr>
          <a:xfrm>
            <a:off x="4825321" y="4190664"/>
            <a:ext cx="1183038" cy="287256"/>
          </a:xfrm>
          <a:prstGeom prst="rect">
            <a:avLst/>
          </a:prstGeom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3364BD79-0AE5-136D-6E35-2DA34CF30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975" y="4165085"/>
            <a:ext cx="441317" cy="36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Shape&#10;&#10;Description automatically generated with medium confidence">
            <a:extLst>
              <a:ext uri="{FF2B5EF4-FFF2-40B4-BE49-F238E27FC236}">
                <a16:creationId xmlns:a16="http://schemas.microsoft.com/office/drawing/2014/main" id="{3C89BD20-D4D3-7965-753A-76EC9BE4176A}"/>
              </a:ext>
            </a:extLst>
          </p:cNvPr>
          <p:cNvPicPr>
            <a:picLocks noChangeAspect="1"/>
          </p:cNvPicPr>
          <p:nvPr/>
        </p:nvPicPr>
        <p:blipFill>
          <a:blip r:embed="rId93"/>
          <a:stretch>
            <a:fillRect/>
          </a:stretch>
        </p:blipFill>
        <p:spPr>
          <a:xfrm>
            <a:off x="4825325" y="4658537"/>
            <a:ext cx="1268847" cy="262229"/>
          </a:xfrm>
          <a:prstGeom prst="rect">
            <a:avLst/>
          </a:prstGeom>
        </p:spPr>
      </p:pic>
      <p:pic>
        <p:nvPicPr>
          <p:cNvPr id="45" name="Picture 44" descr="A picture containing text&#10;&#10;Description automatically generated">
            <a:extLst>
              <a:ext uri="{FF2B5EF4-FFF2-40B4-BE49-F238E27FC236}">
                <a16:creationId xmlns:a16="http://schemas.microsoft.com/office/drawing/2014/main" id="{8B7BEB81-3667-09C1-17BB-69647A311A7B}"/>
              </a:ext>
            </a:extLst>
          </p:cNvPr>
          <p:cNvPicPr>
            <a:picLocks noChangeAspect="1"/>
          </p:cNvPicPr>
          <p:nvPr/>
        </p:nvPicPr>
        <p:blipFill>
          <a:blip r:embed="rId94"/>
          <a:stretch>
            <a:fillRect/>
          </a:stretch>
        </p:blipFill>
        <p:spPr>
          <a:xfrm>
            <a:off x="3637505" y="4207702"/>
            <a:ext cx="974543" cy="230813"/>
          </a:xfrm>
          <a:prstGeom prst="rect">
            <a:avLst/>
          </a:prstGeom>
        </p:spPr>
      </p:pic>
      <p:pic>
        <p:nvPicPr>
          <p:cNvPr id="46" name="Picture 45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6A3D925D-55EE-28EF-C724-C47D48FD8F0A}"/>
              </a:ext>
            </a:extLst>
          </p:cNvPr>
          <p:cNvPicPr>
            <a:picLocks noChangeAspect="1"/>
          </p:cNvPicPr>
          <p:nvPr/>
        </p:nvPicPr>
        <p:blipFill>
          <a:blip r:embed="rId95"/>
          <a:stretch>
            <a:fillRect/>
          </a:stretch>
        </p:blipFill>
        <p:spPr>
          <a:xfrm>
            <a:off x="4834874" y="3690595"/>
            <a:ext cx="933366" cy="336012"/>
          </a:xfrm>
          <a:prstGeom prst="rect">
            <a:avLst/>
          </a:prstGeom>
        </p:spPr>
      </p:pic>
      <p:pic>
        <p:nvPicPr>
          <p:cNvPr id="47" name="Picture 46" descr="A picture containing text&#10;&#10;Description automatically generated">
            <a:extLst>
              <a:ext uri="{FF2B5EF4-FFF2-40B4-BE49-F238E27FC236}">
                <a16:creationId xmlns:a16="http://schemas.microsoft.com/office/drawing/2014/main" id="{62D7697F-C061-C1A9-80A5-2893C2CA33D8}"/>
              </a:ext>
            </a:extLst>
          </p:cNvPr>
          <p:cNvPicPr>
            <a:picLocks noChangeAspect="1"/>
          </p:cNvPicPr>
          <p:nvPr/>
        </p:nvPicPr>
        <p:blipFill>
          <a:blip r:embed="rId96"/>
          <a:stretch>
            <a:fillRect/>
          </a:stretch>
        </p:blipFill>
        <p:spPr>
          <a:xfrm>
            <a:off x="3644832" y="4622905"/>
            <a:ext cx="833881" cy="327993"/>
          </a:xfrm>
          <a:prstGeom prst="rect">
            <a:avLst/>
          </a:prstGeom>
        </p:spPr>
      </p:pic>
      <p:pic>
        <p:nvPicPr>
          <p:cNvPr id="48" name="Picture 47" descr="A picture containing text, sign, outdoor, clipart&#10;&#10;Description automatically generated">
            <a:extLst>
              <a:ext uri="{FF2B5EF4-FFF2-40B4-BE49-F238E27FC236}">
                <a16:creationId xmlns:a16="http://schemas.microsoft.com/office/drawing/2014/main" id="{6105C65A-1565-9868-FC92-1A6011C7BDE1}"/>
              </a:ext>
            </a:extLst>
          </p:cNvPr>
          <p:cNvPicPr>
            <a:picLocks noChangeAspect="1"/>
          </p:cNvPicPr>
          <p:nvPr/>
        </p:nvPicPr>
        <p:blipFill>
          <a:blip r:embed="rId97"/>
          <a:stretch>
            <a:fillRect/>
          </a:stretch>
        </p:blipFill>
        <p:spPr>
          <a:xfrm>
            <a:off x="6253975" y="4649406"/>
            <a:ext cx="660325" cy="338967"/>
          </a:xfrm>
          <a:prstGeom prst="rect">
            <a:avLst/>
          </a:prstGeom>
        </p:spPr>
      </p:pic>
      <p:pic>
        <p:nvPicPr>
          <p:cNvPr id="49" name="Picture 14" descr="Temple Owls - Wikipedia">
            <a:extLst>
              <a:ext uri="{FF2B5EF4-FFF2-40B4-BE49-F238E27FC236}">
                <a16:creationId xmlns:a16="http://schemas.microsoft.com/office/drawing/2014/main" id="{D39F09EC-93A8-FC42-8F84-83BA7453C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975" y="5112498"/>
            <a:ext cx="299727" cy="33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886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EC0CD4-A900-344A-9E28-D62C3075C4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9875" y="365760"/>
            <a:ext cx="11612880" cy="701731"/>
          </a:xfrm>
        </p:spPr>
        <p:txBody>
          <a:bodyPr/>
          <a:lstStyle/>
          <a:p>
            <a:r>
              <a:rPr lang="en-US" dirty="0" err="1"/>
              <a:t>EnergyCAP</a:t>
            </a:r>
            <a:r>
              <a:rPr lang="en-US" dirty="0"/>
              <a:t> is the #1 trusted energy and sustainability ERP</a:t>
            </a:r>
          </a:p>
        </p:txBody>
      </p:sp>
      <p:pic>
        <p:nvPicPr>
          <p:cNvPr id="5" name="Picture 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4A48025-581F-A041-963D-57FF5D957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292" y="4301950"/>
            <a:ext cx="8445500" cy="1816100"/>
          </a:xfrm>
          <a:prstGeom prst="rect">
            <a:avLst/>
          </a:prstGeom>
        </p:spPr>
      </p:pic>
      <p:pic>
        <p:nvPicPr>
          <p:cNvPr id="8" name="Picture 7" descr="A stack of papers and a sign&#10;&#10;Description automatically generated">
            <a:extLst>
              <a:ext uri="{FF2B5EF4-FFF2-40B4-BE49-F238E27FC236}">
                <a16:creationId xmlns:a16="http://schemas.microsoft.com/office/drawing/2014/main" id="{00301369-0878-FB49-ABE3-A4299ED7F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292" y="1575833"/>
            <a:ext cx="84328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91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301AD8-D6F3-2045-8A88-A55F4EA0E1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9875" y="365760"/>
            <a:ext cx="11612880" cy="701731"/>
          </a:xfrm>
        </p:spPr>
        <p:txBody>
          <a:bodyPr/>
          <a:lstStyle/>
          <a:p>
            <a:r>
              <a:rPr lang="en-US" dirty="0"/>
              <a:t>A single platform for the entire team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ED560-B8C9-7F46-ADAC-CD6DC74739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EnergyCAP</a:t>
            </a:r>
            <a:r>
              <a:rPr lang="en-US" dirty="0"/>
              <a:t> ERP brings energy, sustainability, and finance teams together to capture, allocate, analyze, and report the data the way they want it.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2EA488-CBAF-0C4F-B8E1-BC3638099006}"/>
              </a:ext>
            </a:extLst>
          </p:cNvPr>
          <p:cNvSpPr txBox="1">
            <a:spLocks/>
          </p:cNvSpPr>
          <p:nvPr/>
        </p:nvSpPr>
        <p:spPr>
          <a:xfrm>
            <a:off x="4318901" y="3341683"/>
            <a:ext cx="3200400" cy="2834640"/>
          </a:xfrm>
          <a:prstGeom prst="rect">
            <a:avLst/>
          </a:prstGeo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srgbClr val="162F3B">
                <a:alpha val="20000"/>
              </a:srgbClr>
            </a:outerShdw>
          </a:effectLst>
        </p:spPr>
        <p:txBody>
          <a:bodyPr vert="horz" wrap="square" lIns="274320" tIns="731520" rIns="274320" bIns="36576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en-US" sz="1600" b="1" dirty="0">
                <a:latin typeface="Avenir Next LT Pro" panose="020B0504020202020204" pitchFamily="34" charset="77"/>
              </a:rPr>
              <a:t>Sustainability leaders</a:t>
            </a:r>
          </a:p>
          <a:p>
            <a:pPr algn="l">
              <a:lnSpc>
                <a:spcPts val="2200"/>
              </a:lnSpc>
            </a:pPr>
            <a:r>
              <a:rPr lang="en-US" sz="1400" dirty="0">
                <a:latin typeface="Avenir Next LT Pro" panose="020B0504020202020204" pitchFamily="34" charset="77"/>
              </a:rPr>
              <a:t>Automatically convert your data into greenhouse gas emissions and provide a holistic view of sustainability across your organization.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F56B67-2663-4343-9BFA-ECE616BCA641}"/>
              </a:ext>
            </a:extLst>
          </p:cNvPr>
          <p:cNvSpPr txBox="1">
            <a:spLocks/>
          </p:cNvSpPr>
          <p:nvPr/>
        </p:nvSpPr>
        <p:spPr>
          <a:xfrm>
            <a:off x="7929880" y="3341684"/>
            <a:ext cx="3200400" cy="2877454"/>
          </a:xfrm>
          <a:prstGeom prst="rect">
            <a:avLst/>
          </a:prstGeo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srgbClr val="162F3B">
                <a:alpha val="20000"/>
              </a:srgbClr>
            </a:outerShdw>
          </a:effectLst>
        </p:spPr>
        <p:txBody>
          <a:bodyPr vert="horz" wrap="square" lIns="274320" tIns="731520" rIns="274320" bIns="36576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en-US" sz="1600" b="1" dirty="0">
                <a:latin typeface="Avenir Next LT Pro" panose="020B0504020202020204" pitchFamily="34" charset="77"/>
              </a:rPr>
              <a:t>Finance leaders</a:t>
            </a:r>
          </a:p>
          <a:p>
            <a:pPr algn="l">
              <a:lnSpc>
                <a:spcPts val="2200"/>
              </a:lnSpc>
            </a:pPr>
            <a:r>
              <a:rPr lang="en-US" sz="1400" dirty="0">
                <a:latin typeface="Avenir Next LT Pro" panose="020B0504020202020204" pitchFamily="34" charset="77"/>
              </a:rPr>
              <a:t>Get a tool that supports the unique demands of energy accounting. With EnergyCAP, you get a partner that enhances your already-predictable system.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0A40FB-10B9-FD4A-A38F-80EA72984C4F}"/>
              </a:ext>
            </a:extLst>
          </p:cNvPr>
          <p:cNvSpPr txBox="1">
            <a:spLocks/>
          </p:cNvSpPr>
          <p:nvPr/>
        </p:nvSpPr>
        <p:spPr>
          <a:xfrm>
            <a:off x="707922" y="3341683"/>
            <a:ext cx="3200400" cy="2868029"/>
          </a:xfrm>
          <a:prstGeom prst="rect">
            <a:avLst/>
          </a:prstGeo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srgbClr val="162F3B">
                <a:alpha val="20000"/>
              </a:srgbClr>
            </a:outerShdw>
          </a:effectLst>
        </p:spPr>
        <p:txBody>
          <a:bodyPr vert="horz" wrap="square" lIns="274320" tIns="731520" rIns="182880" bIns="36576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en-US" sz="1600" b="1" dirty="0">
                <a:latin typeface="Avenir Next LT Pro" panose="020B0504020202020204" pitchFamily="34" charset="77"/>
              </a:rPr>
              <a:t>Energy managers</a:t>
            </a:r>
          </a:p>
          <a:p>
            <a:pPr algn="l">
              <a:lnSpc>
                <a:spcPts val="2200"/>
              </a:lnSpc>
            </a:pPr>
            <a:r>
              <a:rPr lang="en-US" sz="1400" dirty="0">
                <a:latin typeface="Avenir Next LT Pro" panose="020B0504020202020204" pitchFamily="34" charset="77"/>
              </a:rPr>
              <a:t>Operate from one single source of truth with accurate and</a:t>
            </a:r>
            <a:br>
              <a:rPr lang="en-US" sz="1400" dirty="0">
                <a:latin typeface="Avenir Next LT Pro" panose="020B0504020202020204" pitchFamily="34" charset="77"/>
              </a:rPr>
            </a:br>
            <a:r>
              <a:rPr lang="en-US" sz="1400" dirty="0">
                <a:latin typeface="Avenir Next LT Pro" panose="020B0504020202020204" pitchFamily="34" charset="77"/>
              </a:rPr>
              <a:t>reliable data. Create, verify, and visualize the energy program you need now.</a:t>
            </a:r>
          </a:p>
        </p:txBody>
      </p:sp>
      <p:pic>
        <p:nvPicPr>
          <p:cNvPr id="11" name="Picture 10" descr="A cartoon of a person holding a calculator&#10;&#10;Description automatically generated">
            <a:extLst>
              <a:ext uri="{FF2B5EF4-FFF2-40B4-BE49-F238E27FC236}">
                <a16:creationId xmlns:a16="http://schemas.microsoft.com/office/drawing/2014/main" id="{0041AD99-C6D8-9A4E-ABD9-F3CD94314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606" y="2479614"/>
            <a:ext cx="1097280" cy="1302000"/>
          </a:xfrm>
          <a:prstGeom prst="rect">
            <a:avLst/>
          </a:prstGeom>
        </p:spPr>
      </p:pic>
      <p:pic>
        <p:nvPicPr>
          <p:cNvPr id="13" name="Picture 12" descr="A person holding a circular object&#10;&#10;Description automatically generated">
            <a:extLst>
              <a:ext uri="{FF2B5EF4-FFF2-40B4-BE49-F238E27FC236}">
                <a16:creationId xmlns:a16="http://schemas.microsoft.com/office/drawing/2014/main" id="{E6D1E8AB-28BD-144B-956E-C396A5AA0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912" y="2479614"/>
            <a:ext cx="1463040" cy="1302272"/>
          </a:xfrm>
          <a:prstGeom prst="rect">
            <a:avLst/>
          </a:prstGeom>
        </p:spPr>
      </p:pic>
      <p:pic>
        <p:nvPicPr>
          <p:cNvPr id="15" name="Picture 14" descr="A cartoon of a person holding a light bulb&#10;&#10;Description automatically generated">
            <a:extLst>
              <a:ext uri="{FF2B5EF4-FFF2-40B4-BE49-F238E27FC236}">
                <a16:creationId xmlns:a16="http://schemas.microsoft.com/office/drawing/2014/main" id="{96B69391-7DBC-F748-BF09-A623B36A2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627" y="2479614"/>
            <a:ext cx="1005840" cy="126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94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170FC-AE16-2B08-86CD-D83D7D39AF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Avenir Next LT Pro"/>
                <a:cs typeface="Calibri"/>
              </a:rPr>
              <a:t>Energy and sustainability ERP </a:t>
            </a:r>
            <a:r>
              <a:rPr lang="en-US" b="0">
                <a:latin typeface="Avenir Next LT Pro"/>
                <a:cs typeface="Calibri"/>
              </a:rPr>
              <a:t>// The single source of truth</a:t>
            </a:r>
            <a:endParaRPr lang="en-US" b="0"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BD98FC-D3D7-E4A9-818F-3F455F5831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5790" y="1205162"/>
            <a:ext cx="10941050" cy="92513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1600" b="0" dirty="0">
                <a:ea typeface="+mn-lt"/>
                <a:cs typeface="+mn-lt"/>
              </a:rPr>
              <a:t>Get instant access to validated, actionable data you can trust to better manage resource consumption,</a:t>
            </a:r>
            <a:br>
              <a:rPr lang="en-US" sz="1600" b="0" dirty="0">
                <a:ea typeface="+mn-lt"/>
                <a:cs typeface="+mn-lt"/>
              </a:rPr>
            </a:br>
            <a:r>
              <a:rPr lang="en-US" sz="1600" b="0" dirty="0">
                <a:ea typeface="+mn-lt"/>
                <a:cs typeface="+mn-lt"/>
              </a:rPr>
              <a:t>reduce your carbon footprint, reach net-zero, and drive massive savings.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5AD4B1-EA55-7B4F-B4B5-AF1CDB024E5D}"/>
              </a:ext>
            </a:extLst>
          </p:cNvPr>
          <p:cNvSpPr/>
          <p:nvPr/>
        </p:nvSpPr>
        <p:spPr>
          <a:xfrm>
            <a:off x="4333948" y="2309045"/>
            <a:ext cx="3566160" cy="3442532"/>
          </a:xfrm>
          <a:prstGeom prst="rect">
            <a:avLst/>
          </a:prstGeom>
          <a:solidFill>
            <a:schemeClr val="bg1"/>
          </a:solidFill>
          <a:ln>
            <a:solidFill>
              <a:srgbClr val="162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018347-0391-E54C-B75F-432089BEBBE0}"/>
              </a:ext>
            </a:extLst>
          </p:cNvPr>
          <p:cNvSpPr/>
          <p:nvPr/>
        </p:nvSpPr>
        <p:spPr>
          <a:xfrm>
            <a:off x="605790" y="2309045"/>
            <a:ext cx="3566160" cy="3442532"/>
          </a:xfrm>
          <a:prstGeom prst="rect">
            <a:avLst/>
          </a:prstGeom>
          <a:solidFill>
            <a:schemeClr val="bg1"/>
          </a:solidFill>
          <a:ln>
            <a:solidFill>
              <a:srgbClr val="162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C47780-379B-1A4D-B428-DEDCCFA52CC6}"/>
              </a:ext>
            </a:extLst>
          </p:cNvPr>
          <p:cNvGrpSpPr/>
          <p:nvPr/>
        </p:nvGrpSpPr>
        <p:grpSpPr>
          <a:xfrm>
            <a:off x="4437607" y="2816267"/>
            <a:ext cx="3358841" cy="2831975"/>
            <a:chOff x="1400885" y="2816267"/>
            <a:chExt cx="3358841" cy="2831975"/>
          </a:xfrm>
        </p:grpSpPr>
        <p:sp>
          <p:nvSpPr>
            <p:cNvPr id="18" name="Content Placeholder 3">
              <a:extLst>
                <a:ext uri="{FF2B5EF4-FFF2-40B4-BE49-F238E27FC236}">
                  <a16:creationId xmlns:a16="http://schemas.microsoft.com/office/drawing/2014/main" id="{74D9C1DA-2525-CC46-A117-25C51D188EF3}"/>
                </a:ext>
              </a:extLst>
            </p:cNvPr>
            <p:cNvSpPr txBox="1">
              <a:spLocks/>
            </p:cNvSpPr>
            <p:nvPr/>
          </p:nvSpPr>
          <p:spPr>
            <a:xfrm>
              <a:off x="1604837" y="2816267"/>
              <a:ext cx="2950937" cy="223250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400"/>
                </a:spcAft>
              </a:pPr>
              <a:r>
                <a:rPr lang="en-US" sz="1400" b="1" dirty="0">
                  <a:latin typeface="Avenir Next LT Pro"/>
                  <a:cs typeface="Calibri"/>
                </a:rPr>
                <a:t>Financial-grade greenhouse gas accounting</a:t>
              </a:r>
            </a:p>
            <a:p>
              <a:pPr>
                <a:spcBef>
                  <a:spcPts val="0"/>
                </a:spcBef>
              </a:pPr>
              <a:r>
                <a:rPr lang="en-US" sz="1300" i="1" dirty="0">
                  <a:latin typeface="Avenir Next LT Pro"/>
                  <a:cs typeface="Calibri"/>
                </a:rPr>
                <a:t>Target and track emissions.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48FBEC3-E82F-8A4C-87AC-BE91C9BE1228}"/>
                </a:ext>
              </a:extLst>
            </p:cNvPr>
            <p:cNvSpPr txBox="1"/>
            <p:nvPr/>
          </p:nvSpPr>
          <p:spPr>
            <a:xfrm>
              <a:off x="1400885" y="3786194"/>
              <a:ext cx="3358841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300" dirty="0">
                  <a:latin typeface="Avenir Next LT Pro"/>
                  <a:ea typeface="+mn-lt"/>
                  <a:cs typeface="+mn-lt"/>
                </a:rPr>
                <a:t>An advanced, holistic view of financial-grade emissions data across your business with automatically applied factors to meet your ESG reporting needs.</a:t>
              </a:r>
              <a:endParaRPr lang="en-US" sz="1300" b="1" dirty="0">
                <a:latin typeface="Avenir Next LT Pro"/>
                <a:cs typeface="Calibri"/>
              </a:endParaRP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b="1" dirty="0">
                  <a:latin typeface="Avenir Next LT Pro"/>
                  <a:cs typeface="Calibri"/>
                </a:rPr>
                <a:t>Customer Data Type:</a:t>
              </a:r>
              <a:br>
                <a:rPr lang="en-US" sz="1200" b="1" dirty="0">
                  <a:latin typeface="Avenir Next LT Pro"/>
                  <a:cs typeface="Calibri"/>
                </a:rPr>
              </a:br>
              <a:r>
                <a:rPr lang="en-US" sz="1200" dirty="0">
                  <a:latin typeface="Avenir Next LT Pro"/>
                  <a:cs typeface="Calibri"/>
                </a:rPr>
                <a:t>GHG activities</a:t>
              </a:r>
            </a:p>
            <a:p>
              <a:pPr algn="ctr">
                <a:spcAft>
                  <a:spcPts val="600"/>
                </a:spcAft>
              </a:pPr>
              <a:r>
                <a:rPr lang="en-US" sz="1200" b="1" dirty="0">
                  <a:latin typeface="Avenir Next LT Pro"/>
                  <a:cs typeface="Calibri"/>
                </a:rPr>
                <a:t>Persona:</a:t>
              </a:r>
              <a:br>
                <a:rPr lang="en-US" sz="1200" b="1" dirty="0">
                  <a:latin typeface="Avenir Next LT Pro"/>
                  <a:cs typeface="Calibri"/>
                </a:rPr>
              </a:br>
              <a:r>
                <a:rPr lang="en-US" sz="1200" dirty="0">
                  <a:latin typeface="Avenir Next LT Pro"/>
                  <a:cs typeface="Calibri"/>
                </a:rPr>
                <a:t>Sustainability</a:t>
              </a:r>
              <a:endParaRPr lang="en-US" sz="1200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360FF96-D724-2740-9BBD-3D684EA29BE2}"/>
                </a:ext>
              </a:extLst>
            </p:cNvPr>
            <p:cNvCxnSpPr>
              <a:cxnSpLocks/>
            </p:cNvCxnSpPr>
            <p:nvPr/>
          </p:nvCxnSpPr>
          <p:spPr>
            <a:xfrm>
              <a:off x="2475621" y="3687443"/>
              <a:ext cx="1209368" cy="0"/>
            </a:xfrm>
            <a:prstGeom prst="line">
              <a:avLst/>
            </a:prstGeom>
            <a:ln w="19050">
              <a:solidFill>
                <a:srgbClr val="162F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5A6C978-9E7F-E09B-BEF3-5C24825D3A5B}"/>
              </a:ext>
            </a:extLst>
          </p:cNvPr>
          <p:cNvSpPr/>
          <p:nvPr/>
        </p:nvSpPr>
        <p:spPr>
          <a:xfrm>
            <a:off x="605790" y="5895349"/>
            <a:ext cx="11037236" cy="488237"/>
          </a:xfrm>
          <a:prstGeom prst="rect">
            <a:avLst/>
          </a:prstGeom>
          <a:solidFill>
            <a:schemeClr val="bg1"/>
          </a:solidFill>
          <a:ln>
            <a:solidFill>
              <a:srgbClr val="162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</a:pPr>
            <a:r>
              <a:rPr lang="en-US" sz="1400" b="1" dirty="0" err="1">
                <a:solidFill>
                  <a:srgbClr val="162F3B"/>
                </a:solidFill>
                <a:latin typeface="Avenir Next LT Pro"/>
                <a:cs typeface="Calibri"/>
              </a:rPr>
              <a:t>CAPture</a:t>
            </a:r>
            <a:r>
              <a:rPr lang="en-US" sz="1400" b="1" dirty="0">
                <a:solidFill>
                  <a:srgbClr val="162F3B"/>
                </a:solidFill>
                <a:latin typeface="Avenir Next LT Pro"/>
                <a:cs typeface="Calibri"/>
              </a:rPr>
              <a:t> Services: </a:t>
            </a:r>
            <a:r>
              <a:rPr lang="en-US" sz="1400" dirty="0">
                <a:solidFill>
                  <a:srgbClr val="162F3B"/>
                </a:solidFill>
                <a:latin typeface="Avenir Next LT Pro"/>
                <a:cs typeface="Calibri"/>
              </a:rPr>
              <a:t>Bill </a:t>
            </a:r>
            <a:r>
              <a:rPr lang="en-US" sz="1400" dirty="0" err="1">
                <a:solidFill>
                  <a:srgbClr val="162F3B"/>
                </a:solidFill>
                <a:latin typeface="Avenir Next LT Pro"/>
                <a:cs typeface="Calibri"/>
              </a:rPr>
              <a:t>CAPture</a:t>
            </a:r>
            <a:r>
              <a:rPr lang="en-US" sz="1400" dirty="0">
                <a:solidFill>
                  <a:srgbClr val="162F3B"/>
                </a:solidFill>
                <a:latin typeface="Avenir Next LT Pro"/>
                <a:cs typeface="Calibri"/>
              </a:rPr>
              <a:t>,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Bill Processing/Managed Services </a:t>
            </a:r>
            <a:endParaRPr lang="en-US" sz="1400" b="1" dirty="0">
              <a:solidFill>
                <a:srgbClr val="162F3B"/>
              </a:solidFill>
              <a:latin typeface="Avenir Next LT Pro"/>
              <a:cs typeface="Calibri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40E834-DB11-BF4E-A333-1FA0A6E0A8BE}"/>
              </a:ext>
            </a:extLst>
          </p:cNvPr>
          <p:cNvSpPr/>
          <p:nvPr/>
        </p:nvSpPr>
        <p:spPr>
          <a:xfrm>
            <a:off x="8079991" y="2309045"/>
            <a:ext cx="3566160" cy="3442532"/>
          </a:xfrm>
          <a:prstGeom prst="rect">
            <a:avLst/>
          </a:prstGeom>
          <a:solidFill>
            <a:schemeClr val="bg1"/>
          </a:solidFill>
          <a:ln>
            <a:solidFill>
              <a:srgbClr val="162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BA48216-32EC-0940-8EF3-1282F9102EA2}"/>
              </a:ext>
            </a:extLst>
          </p:cNvPr>
          <p:cNvSpPr txBox="1">
            <a:spLocks/>
          </p:cNvSpPr>
          <p:nvPr/>
        </p:nvSpPr>
        <p:spPr>
          <a:xfrm>
            <a:off x="8301817" y="2807380"/>
            <a:ext cx="3122508" cy="20122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500" b="1" dirty="0">
                <a:latin typeface="Avenir Next LT Pro"/>
                <a:cs typeface="Calibri"/>
              </a:rPr>
              <a:t>Real-time energy and sustainability analytics </a:t>
            </a:r>
          </a:p>
          <a:p>
            <a:pPr>
              <a:spcBef>
                <a:spcPts val="0"/>
              </a:spcBef>
            </a:pPr>
            <a:r>
              <a:rPr lang="en-US" sz="1300" i="1" dirty="0">
                <a:latin typeface="Avenir Next LT Pro"/>
                <a:cs typeface="Calibri"/>
              </a:rPr>
              <a:t>Dive deep. Respond quickly.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F3DB6F-450A-4047-B940-49C80BCA2A2F}"/>
              </a:ext>
            </a:extLst>
          </p:cNvPr>
          <p:cNvSpPr txBox="1"/>
          <p:nvPr/>
        </p:nvSpPr>
        <p:spPr>
          <a:xfrm>
            <a:off x="8241989" y="3763112"/>
            <a:ext cx="324216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300" dirty="0">
                <a:latin typeface="Avenir Next LT Pro"/>
                <a:ea typeface="+mn-lt"/>
                <a:cs typeface="+mn-lt"/>
              </a:rPr>
              <a:t>Dive deep into real-time performance</a:t>
            </a:r>
            <a:br>
              <a:rPr lang="en-US" sz="1300" dirty="0">
                <a:latin typeface="Avenir Next LT Pro"/>
                <a:ea typeface="+mn-lt"/>
                <a:cs typeface="+mn-lt"/>
              </a:rPr>
            </a:br>
            <a:r>
              <a:rPr lang="en-US" sz="1300" dirty="0">
                <a:latin typeface="Avenir Next LT Pro"/>
                <a:ea typeface="+mn-lt"/>
                <a:cs typeface="+mn-lt"/>
              </a:rPr>
              <a:t>of assets, devices, and sensors. Make quick, data-driven decisions for</a:t>
            </a:r>
            <a:br>
              <a:rPr lang="en-US" sz="1300" dirty="0">
                <a:latin typeface="Avenir Next LT Pro"/>
                <a:ea typeface="+mn-lt"/>
                <a:cs typeface="+mn-lt"/>
              </a:rPr>
            </a:br>
            <a:r>
              <a:rPr lang="en-US" sz="1300" dirty="0">
                <a:latin typeface="Avenir Next LT Pro"/>
                <a:ea typeface="+mn-lt"/>
                <a:cs typeface="+mn-lt"/>
              </a:rPr>
              <a:t>high-performance, net-zero buildings.</a:t>
            </a:r>
            <a:endParaRPr lang="en-US" sz="1300" dirty="0"/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200" b="1" dirty="0">
                <a:latin typeface="Avenir Next LT Pro"/>
                <a:cs typeface="Calibri"/>
              </a:rPr>
              <a:t>Customer Data Type:</a:t>
            </a:r>
            <a:br>
              <a:rPr lang="en-US" sz="1200" b="1" dirty="0">
                <a:latin typeface="Avenir Next LT Pro"/>
                <a:cs typeface="Calibri"/>
              </a:rPr>
            </a:br>
            <a:r>
              <a:rPr lang="en-US" sz="1200" dirty="0">
                <a:latin typeface="Avenir Next LT Pro"/>
                <a:cs typeface="Calibri"/>
              </a:rPr>
              <a:t>Time-Series/Interval Energy</a:t>
            </a:r>
          </a:p>
          <a:p>
            <a:pPr algn="ctr"/>
            <a:r>
              <a:rPr lang="en-US" sz="1200" b="1" dirty="0">
                <a:latin typeface="Avenir Next LT Pro"/>
                <a:cs typeface="Calibri"/>
              </a:rPr>
              <a:t> Persona:</a:t>
            </a:r>
            <a:br>
              <a:rPr lang="en-US" sz="1200" b="1" dirty="0">
                <a:latin typeface="Avenir Next LT Pro"/>
                <a:cs typeface="Calibri"/>
              </a:rPr>
            </a:br>
            <a:r>
              <a:rPr lang="en-US" sz="1200" dirty="0">
                <a:latin typeface="Avenir Next LT Pro"/>
                <a:cs typeface="Calibri"/>
              </a:rPr>
              <a:t>Energy/facilities</a:t>
            </a:r>
            <a:endParaRPr lang="en-US" sz="12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858C39E-D3B5-E845-BF71-72206F27E377}"/>
              </a:ext>
            </a:extLst>
          </p:cNvPr>
          <p:cNvCxnSpPr>
            <a:cxnSpLocks/>
          </p:cNvCxnSpPr>
          <p:nvPr/>
        </p:nvCxnSpPr>
        <p:spPr>
          <a:xfrm>
            <a:off x="9258387" y="3687443"/>
            <a:ext cx="1209368" cy="0"/>
          </a:xfrm>
          <a:prstGeom prst="line">
            <a:avLst/>
          </a:prstGeom>
          <a:ln w="19050">
            <a:solidFill>
              <a:srgbClr val="162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4F0E21C0-4177-D544-A98B-2C4C5A996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389" y="2130296"/>
            <a:ext cx="2213365" cy="624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7B37FA-CB00-DF47-9637-E790DCCCB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925" y="2098844"/>
            <a:ext cx="2012150" cy="6140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7CED88-5CF5-014A-8D78-DBE2A812B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067" y="2098844"/>
            <a:ext cx="2615795" cy="62693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EDC3F5E-BCF0-2042-B1F8-221CA5110E8A}"/>
              </a:ext>
            </a:extLst>
          </p:cNvPr>
          <p:cNvGrpSpPr/>
          <p:nvPr/>
        </p:nvGrpSpPr>
        <p:grpSpPr>
          <a:xfrm>
            <a:off x="759135" y="2807380"/>
            <a:ext cx="3279699" cy="2817780"/>
            <a:chOff x="4477179" y="2807380"/>
            <a:chExt cx="3279699" cy="2817780"/>
          </a:xfrm>
        </p:grpSpPr>
        <p:sp>
          <p:nvSpPr>
            <p:cNvPr id="17" name="Content Placeholder 3">
              <a:extLst>
                <a:ext uri="{FF2B5EF4-FFF2-40B4-BE49-F238E27FC236}">
                  <a16:creationId xmlns:a16="http://schemas.microsoft.com/office/drawing/2014/main" id="{D07E8462-C413-FA4C-87DC-F056E747AF86}"/>
                </a:ext>
              </a:extLst>
            </p:cNvPr>
            <p:cNvSpPr txBox="1">
              <a:spLocks/>
            </p:cNvSpPr>
            <p:nvPr/>
          </p:nvSpPr>
          <p:spPr>
            <a:xfrm>
              <a:off x="4532569" y="2807380"/>
              <a:ext cx="3168918" cy="201226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400"/>
                </a:spcAft>
              </a:pPr>
              <a:r>
                <a:rPr lang="en-US" sz="1500" b="1" dirty="0">
                  <a:latin typeface="Avenir Next LT Pro"/>
                  <a:cs typeface="Calibri"/>
                </a:rPr>
                <a:t>Portfolio-level energy and sustainability reporting</a:t>
              </a:r>
            </a:p>
            <a:p>
              <a:pPr>
                <a:spcBef>
                  <a:spcPts val="0"/>
                </a:spcBef>
              </a:pPr>
              <a:r>
                <a:rPr lang="en-US" sz="1300" i="1" dirty="0">
                  <a:solidFill>
                    <a:srgbClr val="162F3B"/>
                  </a:solidFill>
                  <a:latin typeface="Avenir Next LT Pro"/>
                  <a:cs typeface="Calibri"/>
                </a:rPr>
                <a:t>Manage and see it all.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372427-EA8A-7D49-8E9B-934BDD8164E0}"/>
                </a:ext>
              </a:extLst>
            </p:cNvPr>
            <p:cNvSpPr txBox="1"/>
            <p:nvPr/>
          </p:nvSpPr>
          <p:spPr>
            <a:xfrm>
              <a:off x="4477179" y="3763112"/>
              <a:ext cx="3279699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300" dirty="0">
                  <a:latin typeface="Avenir Next LT Pro"/>
                  <a:ea typeface="+mn-lt"/>
                  <a:cs typeface="+mn-lt"/>
                </a:rPr>
                <a:t>Get accurate and reliable energy and utility data across your entire portfolio and streamline energy and accounting workflows.</a:t>
              </a:r>
              <a:endParaRPr lang="en-US" sz="1300" b="1" dirty="0">
                <a:latin typeface="Avenir Next LT Pro"/>
                <a:cs typeface="Calibri"/>
              </a:endParaRP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b="1" dirty="0">
                  <a:latin typeface="Avenir Next LT Pro"/>
                  <a:cs typeface="Calibri"/>
                </a:rPr>
                <a:t>Customer Data Type: </a:t>
              </a:r>
              <a:r>
                <a:rPr lang="en-US" sz="1200" dirty="0">
                  <a:latin typeface="Avenir Next LT Pro"/>
                  <a:cs typeface="Calibri"/>
                </a:rPr>
                <a:t>Utilities/Bill/Resources </a:t>
              </a:r>
            </a:p>
            <a:p>
              <a:pPr algn="ctr">
                <a:spcAft>
                  <a:spcPts val="600"/>
                </a:spcAft>
              </a:pPr>
              <a:r>
                <a:rPr lang="en-US" sz="1200" b="1" dirty="0">
                  <a:latin typeface="Avenir Next LT Pro"/>
                  <a:cs typeface="Calibri"/>
                </a:rPr>
                <a:t>Persona:</a:t>
              </a:r>
              <a:br>
                <a:rPr lang="en-US" sz="1200" b="1" dirty="0">
                  <a:latin typeface="Avenir Next LT Pro"/>
                  <a:cs typeface="Calibri"/>
                </a:rPr>
              </a:br>
              <a:r>
                <a:rPr lang="en-US" sz="1200" dirty="0">
                  <a:latin typeface="Avenir Next LT Pro"/>
                  <a:cs typeface="Calibri"/>
                </a:rPr>
                <a:t>Finance/energy</a:t>
              </a:r>
              <a:endParaRPr lang="en-US" sz="1200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A99CBF2-0C43-FE4A-BB76-E904B4FB6D5C}"/>
                </a:ext>
              </a:extLst>
            </p:cNvPr>
            <p:cNvCxnSpPr>
              <a:cxnSpLocks/>
            </p:cNvCxnSpPr>
            <p:nvPr/>
          </p:nvCxnSpPr>
          <p:spPr>
            <a:xfrm>
              <a:off x="5512344" y="3687443"/>
              <a:ext cx="1209368" cy="0"/>
            </a:xfrm>
            <a:prstGeom prst="line">
              <a:avLst/>
            </a:prstGeom>
            <a:ln w="19050">
              <a:solidFill>
                <a:srgbClr val="162F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4059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42EA9CC-56B8-3C46-920C-66D33A3BBFB3}"/>
              </a:ext>
            </a:extLst>
          </p:cNvPr>
          <p:cNvSpPr txBox="1">
            <a:spLocks/>
          </p:cNvSpPr>
          <p:nvPr/>
        </p:nvSpPr>
        <p:spPr>
          <a:xfrm>
            <a:off x="1414879" y="1774332"/>
            <a:ext cx="9362243" cy="3323987"/>
          </a:xfrm>
          <a:prstGeom prst="rect">
            <a:avLst/>
          </a:prstGeom>
          <a:solidFill>
            <a:schemeClr val="bg1"/>
          </a:solidFill>
          <a:ln w="12700">
            <a:solidFill>
              <a:srgbClr val="162F3B"/>
            </a:solidFill>
          </a:ln>
          <a:effectLst>
            <a:outerShdw blurRad="101600" algn="ctr" rotWithShape="0">
              <a:prstClr val="black">
                <a:alpha val="20000"/>
              </a:prstClr>
            </a:outerShdw>
          </a:effectLst>
        </p:spPr>
        <p:txBody>
          <a:bodyPr vert="horz" wrap="square" lIns="548640" tIns="1463040" rIns="548640" bIns="731520" rtlCol="0" anchor="ctr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chemeClr val="tx1"/>
                </a:solidFill>
                <a:latin typeface="Avenir Next LT Pro" panose="020B0504020202020204" pitchFamily="34" charset="77"/>
                <a:ea typeface="+mj-ea"/>
                <a:cs typeface="+mj-cs"/>
              </a:defRPr>
            </a:lvl1pPr>
          </a:lstStyle>
          <a:p>
            <a:r>
              <a:rPr lang="en-US" sz="4000" dirty="0" err="1">
                <a:latin typeface="Avenir Next LT Pro"/>
              </a:rPr>
              <a:t>EnergyCAP</a:t>
            </a:r>
            <a:r>
              <a:rPr lang="en-US" sz="4000" dirty="0">
                <a:latin typeface="Avenir Next LT Pro"/>
              </a:rPr>
              <a:t> UtilityManagement</a:t>
            </a:r>
            <a:r>
              <a:rPr lang="en-US" sz="2400" baseline="80000" dirty="0">
                <a:latin typeface="Avenir Next LT Pro"/>
              </a:rPr>
              <a:t>TM</a:t>
            </a:r>
          </a:p>
          <a:p>
            <a:r>
              <a:rPr lang="en-US" sz="4000" dirty="0">
                <a:latin typeface="Avenir Next LT Pro"/>
              </a:rPr>
              <a:t>(EUM) overview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C3D409-7D55-0641-AD54-99228F106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346" y="1374108"/>
            <a:ext cx="5103308" cy="122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7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D2C32-3969-314E-90A8-7CA2E4878C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Utilize an ERP to meet your organization’s data and reporting needs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A169C4-93E4-E6B8-0C30-9B14DC20C543}"/>
              </a:ext>
            </a:extLst>
          </p:cNvPr>
          <p:cNvSpPr txBox="1"/>
          <p:nvPr/>
        </p:nvSpPr>
        <p:spPr>
          <a:xfrm>
            <a:off x="7177548" y="4424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27D72-6704-06B7-063B-69603005CCCD}"/>
              </a:ext>
            </a:extLst>
          </p:cNvPr>
          <p:cNvSpPr txBox="1"/>
          <p:nvPr/>
        </p:nvSpPr>
        <p:spPr>
          <a:xfrm>
            <a:off x="7177548" y="4424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637441F-C074-334D-2050-36B4BA7FE92C}"/>
              </a:ext>
            </a:extLst>
          </p:cNvPr>
          <p:cNvCxnSpPr/>
          <p:nvPr/>
        </p:nvCxnSpPr>
        <p:spPr>
          <a:xfrm>
            <a:off x="2838402" y="2267438"/>
            <a:ext cx="643855" cy="0"/>
          </a:xfrm>
          <a:prstGeom prst="straightConnector1">
            <a:avLst/>
          </a:prstGeom>
          <a:ln w="41275">
            <a:solidFill>
              <a:srgbClr val="162F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900DF53-FDEC-4816-69E4-5AF0694BFCA8}"/>
              </a:ext>
            </a:extLst>
          </p:cNvPr>
          <p:cNvCxnSpPr/>
          <p:nvPr/>
        </p:nvCxnSpPr>
        <p:spPr>
          <a:xfrm>
            <a:off x="5639476" y="2267438"/>
            <a:ext cx="643855" cy="0"/>
          </a:xfrm>
          <a:prstGeom prst="straightConnector1">
            <a:avLst/>
          </a:prstGeom>
          <a:ln w="41275">
            <a:solidFill>
              <a:srgbClr val="162F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38B2DB0-B33A-1A48-86BD-FC99508E57BD}"/>
              </a:ext>
            </a:extLst>
          </p:cNvPr>
          <p:cNvCxnSpPr/>
          <p:nvPr/>
        </p:nvCxnSpPr>
        <p:spPr>
          <a:xfrm>
            <a:off x="8475274" y="2267438"/>
            <a:ext cx="643855" cy="0"/>
          </a:xfrm>
          <a:prstGeom prst="straightConnector1">
            <a:avLst/>
          </a:prstGeom>
          <a:ln w="41275">
            <a:solidFill>
              <a:srgbClr val="162F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F0378A5-F40B-8C84-7EF1-FABCF207378A}"/>
              </a:ext>
            </a:extLst>
          </p:cNvPr>
          <p:cNvSpPr/>
          <p:nvPr/>
        </p:nvSpPr>
        <p:spPr>
          <a:xfrm>
            <a:off x="661892" y="2031283"/>
            <a:ext cx="2435706" cy="3833146"/>
          </a:xfrm>
          <a:prstGeom prst="rect">
            <a:avLst/>
          </a:prstGeom>
          <a:solidFill>
            <a:schemeClr val="bg1"/>
          </a:solidFill>
          <a:ln>
            <a:solidFill>
              <a:srgbClr val="162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ticker of a net with envelopes&#10;&#10;Description automatically generated">
            <a:extLst>
              <a:ext uri="{FF2B5EF4-FFF2-40B4-BE49-F238E27FC236}">
                <a16:creationId xmlns:a16="http://schemas.microsoft.com/office/drawing/2014/main" id="{20FDC744-24F1-CDB3-4A4E-5A054CE16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618" y="1535268"/>
            <a:ext cx="1549775" cy="8564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FD681C-8609-0EB6-5160-906E0043CD31}"/>
              </a:ext>
            </a:extLst>
          </p:cNvPr>
          <p:cNvSpPr txBox="1"/>
          <p:nvPr/>
        </p:nvSpPr>
        <p:spPr>
          <a:xfrm>
            <a:off x="759604" y="2384543"/>
            <a:ext cx="218036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152E3A"/>
                </a:solidFill>
                <a:latin typeface="+mn-lt"/>
              </a:rPr>
              <a:t>Capture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162F3B"/>
                </a:solidFill>
                <a:effectLst/>
              </a:rPr>
              <a:t>Gain timely access to accurate and reliable energy and sustainability information.</a:t>
            </a:r>
          </a:p>
          <a:p>
            <a:pPr marL="128016" indent="-128016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</a:rPr>
              <a:t>Utility bill entry and import</a:t>
            </a:r>
          </a:p>
          <a:p>
            <a:pPr marL="128016" indent="-128016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</a:rPr>
              <a:t>Capture, map, and import </a:t>
            </a:r>
            <a:r>
              <a:rPr lang="en-US" sz="1200" dirty="0"/>
              <a:t>via  Bill </a:t>
            </a:r>
            <a:r>
              <a:rPr lang="en-US" sz="1200" dirty="0" err="1"/>
              <a:t>CAPture</a:t>
            </a:r>
            <a:r>
              <a:rPr lang="en-US" sz="1200" dirty="0"/>
              <a:t>℠</a:t>
            </a:r>
          </a:p>
          <a:p>
            <a:pPr marL="128016" indent="-128016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200" dirty="0"/>
              <a:t>API integrations</a:t>
            </a:r>
          </a:p>
          <a:p>
            <a:pPr marL="128016" indent="-128016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200" dirty="0"/>
              <a:t>Data formats: paper, PDF, XLS, CSV, TXT, XML, EDI, and more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87BC3F-213E-61BC-0743-5B24926A9081}"/>
              </a:ext>
            </a:extLst>
          </p:cNvPr>
          <p:cNvSpPr/>
          <p:nvPr/>
        </p:nvSpPr>
        <p:spPr>
          <a:xfrm>
            <a:off x="3482257" y="2031283"/>
            <a:ext cx="2435706" cy="3833146"/>
          </a:xfrm>
          <a:prstGeom prst="rect">
            <a:avLst/>
          </a:prstGeom>
          <a:solidFill>
            <a:schemeClr val="bg1"/>
          </a:solidFill>
          <a:ln>
            <a:solidFill>
              <a:srgbClr val="162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13DE12-8A21-655C-9631-6EBC31C8D42F}"/>
              </a:ext>
            </a:extLst>
          </p:cNvPr>
          <p:cNvSpPr txBox="1"/>
          <p:nvPr/>
        </p:nvSpPr>
        <p:spPr>
          <a:xfrm>
            <a:off x="3583825" y="2384543"/>
            <a:ext cx="2178795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152E3A"/>
                </a:solidFill>
                <a:latin typeface="+mn-lt"/>
              </a:rPr>
              <a:t>Allocate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162F3B"/>
                </a:solidFill>
                <a:effectLst/>
              </a:rPr>
              <a:t>Recoup energy costs from tenants or departments. </a:t>
            </a:r>
          </a:p>
          <a:p>
            <a:pPr marL="128016" indent="-128016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200" dirty="0">
                <a:solidFill>
                  <a:srgbClr val="162F3B"/>
                </a:solidFill>
                <a:effectLst/>
              </a:rPr>
              <a:t>Rebill costs using sub-meter data, formulas, and split calculations</a:t>
            </a:r>
          </a:p>
          <a:p>
            <a:pPr marL="128016" indent="-128016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200" dirty="0">
                <a:solidFill>
                  <a:srgbClr val="162F3B"/>
                </a:solidFill>
                <a:effectLst/>
              </a:rPr>
              <a:t>Target and track usage, cost, and carbon from measurable or calculated points.</a:t>
            </a:r>
            <a:endParaRPr lang="en-US" sz="1200" dirty="0"/>
          </a:p>
          <a:p>
            <a:pPr marL="128016" indent="-128016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200" dirty="0"/>
              <a:t>Get as granular as you need</a:t>
            </a:r>
            <a:endParaRPr lang="en-US" sz="1200" dirty="0">
              <a:solidFill>
                <a:srgbClr val="162F3B"/>
              </a:solidFill>
              <a:effectLst/>
            </a:endParaRPr>
          </a:p>
        </p:txBody>
      </p:sp>
      <p:pic>
        <p:nvPicPr>
          <p:cNvPr id="14" name="Picture 13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26E116B4-9D3A-D766-A148-8A6EAC067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499" y="1535268"/>
            <a:ext cx="917630" cy="81567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3B0864-0FC3-72FD-C7CB-67677EC04A88}"/>
              </a:ext>
            </a:extLst>
          </p:cNvPr>
          <p:cNvSpPr/>
          <p:nvPr/>
        </p:nvSpPr>
        <p:spPr>
          <a:xfrm>
            <a:off x="6302622" y="2031283"/>
            <a:ext cx="2435706" cy="3833146"/>
          </a:xfrm>
          <a:prstGeom prst="rect">
            <a:avLst/>
          </a:prstGeom>
          <a:solidFill>
            <a:schemeClr val="bg1"/>
          </a:solidFill>
          <a:ln>
            <a:solidFill>
              <a:srgbClr val="162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FF7FD7-A65F-8095-E8E5-031CA0D80E82}"/>
              </a:ext>
            </a:extLst>
          </p:cNvPr>
          <p:cNvSpPr txBox="1"/>
          <p:nvPr/>
        </p:nvSpPr>
        <p:spPr>
          <a:xfrm>
            <a:off x="6408048" y="2384543"/>
            <a:ext cx="229169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152E3A"/>
                </a:solidFill>
                <a:latin typeface="+mn-lt"/>
              </a:rPr>
              <a:t>Analyze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162F3B"/>
                </a:solidFill>
                <a:effectLst/>
              </a:rPr>
              <a:t>Identify outliers in your data and focus on the areas of operation with highest impact.</a:t>
            </a:r>
          </a:p>
          <a:p>
            <a:pPr marL="128016" indent="-128016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200" dirty="0">
                <a:solidFill>
                  <a:srgbClr val="162F3B"/>
                </a:solidFill>
                <a:effectLst/>
              </a:rPr>
              <a:t>Utility bill auditing</a:t>
            </a:r>
          </a:p>
          <a:p>
            <a:pPr marL="128016" indent="-128016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200" dirty="0">
                <a:solidFill>
                  <a:srgbClr val="162F3B"/>
                </a:solidFill>
                <a:effectLst/>
              </a:rPr>
              <a:t>Energy benchmarking</a:t>
            </a:r>
          </a:p>
          <a:p>
            <a:pPr marL="128016" indent="-128016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200" dirty="0">
                <a:solidFill>
                  <a:srgbClr val="162F3B"/>
                </a:solidFill>
                <a:effectLst/>
              </a:rPr>
              <a:t>Measurement and verification</a:t>
            </a:r>
          </a:p>
          <a:p>
            <a:pPr marL="128016" indent="-128016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200" dirty="0">
                <a:solidFill>
                  <a:srgbClr val="162F3B"/>
                </a:solidFill>
                <a:effectLst/>
              </a:rPr>
              <a:t>Energy use intensity (EUI)</a:t>
            </a:r>
          </a:p>
          <a:p>
            <a:pPr marL="128016" indent="-128016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200" dirty="0">
                <a:solidFill>
                  <a:srgbClr val="162F3B"/>
                </a:solidFill>
                <a:effectLst/>
              </a:rPr>
              <a:t>Integrated charts and graphs</a:t>
            </a:r>
          </a:p>
          <a:p>
            <a:pPr marL="128016" indent="-128016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200" dirty="0" err="1">
                <a:solidFill>
                  <a:srgbClr val="162F3B"/>
                </a:solidFill>
                <a:effectLst/>
              </a:rPr>
              <a:t>Powerviews</a:t>
            </a:r>
            <a:endParaRPr lang="en-US" sz="1200" dirty="0">
              <a:solidFill>
                <a:srgbClr val="162F3B"/>
              </a:solidFill>
              <a:effectLst/>
            </a:endParaRPr>
          </a:p>
        </p:txBody>
      </p:sp>
      <p:pic>
        <p:nvPicPr>
          <p:cNvPr id="17" name="Picture 16" descr="A graphic of a magnifying glass and a magnifying glass&#10;&#10;Description automatically generated">
            <a:extLst>
              <a:ext uri="{FF2B5EF4-FFF2-40B4-BE49-F238E27FC236}">
                <a16:creationId xmlns:a16="http://schemas.microsoft.com/office/drawing/2014/main" id="{C258A93F-485E-FF54-C069-429AC2E08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3257" y="1530702"/>
            <a:ext cx="968609" cy="7748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FA699A2-6586-DA19-DD6D-A0057C1C4442}"/>
              </a:ext>
            </a:extLst>
          </p:cNvPr>
          <p:cNvSpPr/>
          <p:nvPr/>
        </p:nvSpPr>
        <p:spPr>
          <a:xfrm>
            <a:off x="9122986" y="2031283"/>
            <a:ext cx="2435706" cy="3833146"/>
          </a:xfrm>
          <a:prstGeom prst="rect">
            <a:avLst/>
          </a:prstGeom>
          <a:solidFill>
            <a:schemeClr val="bg1"/>
          </a:solidFill>
          <a:ln>
            <a:solidFill>
              <a:srgbClr val="162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E88394-283C-A006-8928-8555E0582212}"/>
              </a:ext>
            </a:extLst>
          </p:cNvPr>
          <p:cNvSpPr txBox="1"/>
          <p:nvPr/>
        </p:nvSpPr>
        <p:spPr>
          <a:xfrm>
            <a:off x="9209122" y="2384543"/>
            <a:ext cx="234957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152E3A"/>
                </a:solidFill>
              </a:rPr>
              <a:t>Report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162F3B"/>
                </a:solidFill>
                <a:effectLst/>
              </a:rPr>
              <a:t>Distribute meaningful information to your team members and stakeholders in a streamlined and automated way.</a:t>
            </a:r>
          </a:p>
          <a:p>
            <a:pPr marL="128016" indent="-128016" rtl="0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200" dirty="0">
                <a:solidFill>
                  <a:srgbClr val="162F3B"/>
                </a:solidFill>
                <a:effectLst/>
              </a:rPr>
              <a:t>Library of standard reports</a:t>
            </a:r>
          </a:p>
          <a:p>
            <a:pPr marL="128016" indent="-128016" rtl="0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200" dirty="0">
                <a:solidFill>
                  <a:srgbClr val="162F3B"/>
                </a:solidFill>
                <a:effectLst/>
              </a:rPr>
              <a:t>Configurable reports and dashboards</a:t>
            </a:r>
          </a:p>
          <a:p>
            <a:pPr marL="128016" indent="-128016" rtl="0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200" dirty="0">
                <a:solidFill>
                  <a:srgbClr val="162F3B"/>
                </a:solidFill>
                <a:effectLst/>
              </a:rPr>
              <a:t>Automated ENERGY STAR submission</a:t>
            </a:r>
          </a:p>
          <a:p>
            <a:pPr marL="128016" indent="-128016" rtl="0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200" dirty="0">
                <a:solidFill>
                  <a:srgbClr val="162F3B"/>
                </a:solidFill>
                <a:effectLst/>
              </a:rPr>
              <a:t>Business intelligence integration</a:t>
            </a:r>
          </a:p>
          <a:p>
            <a:pPr marL="128016" indent="-128016" rtl="0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200" dirty="0">
                <a:solidFill>
                  <a:srgbClr val="162F3B"/>
                </a:solidFill>
                <a:effectLst/>
              </a:rPr>
              <a:t>Bill accruals and forecasting</a:t>
            </a:r>
          </a:p>
        </p:txBody>
      </p:sp>
      <p:pic>
        <p:nvPicPr>
          <p:cNvPr id="20" name="Picture 19" descr="A graphic of a paper with a graph&#10;&#10;Description automatically generated">
            <a:extLst>
              <a:ext uri="{FF2B5EF4-FFF2-40B4-BE49-F238E27FC236}">
                <a16:creationId xmlns:a16="http://schemas.microsoft.com/office/drawing/2014/main" id="{45F0E4B9-4C76-1A5A-6190-6F55444A0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8249" y="1520296"/>
            <a:ext cx="693320" cy="74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20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8FFD6D-7F45-2B35-4176-5D2696922A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9875" y="365760"/>
            <a:ext cx="11612880" cy="646331"/>
          </a:xfrm>
        </p:spPr>
        <p:txBody>
          <a:bodyPr/>
          <a:lstStyle/>
          <a:p>
            <a:pPr algn="ctr"/>
            <a:r>
              <a:rPr lang="en-US" sz="2000" dirty="0" err="1"/>
              <a:t>EnergyCAP</a:t>
            </a:r>
            <a:r>
              <a:rPr lang="en-US" sz="2000" dirty="0"/>
              <a:t> </a:t>
            </a:r>
            <a:r>
              <a:rPr lang="en-US" sz="2000" dirty="0" err="1"/>
              <a:t>UtilityManagement</a:t>
            </a:r>
            <a:r>
              <a:rPr lang="en-US" sz="2000" dirty="0"/>
              <a:t> </a:t>
            </a:r>
            <a:r>
              <a:rPr lang="en-US" sz="2000" b="0" dirty="0"/>
              <a:t>// </a:t>
            </a:r>
            <a:r>
              <a:rPr lang="en-US" sz="2000" b="0" dirty="0">
                <a:latin typeface="Avenir Next LT Pro"/>
                <a:cs typeface="Calibri"/>
              </a:rPr>
              <a:t>Portfolio-level energy and sustainability reporting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69B8E-BB53-C409-9CEB-E1366B56009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63595" y="1554480"/>
            <a:ext cx="5147270" cy="4937760"/>
          </a:xfrm>
        </p:spPr>
        <p:txBody>
          <a:bodyPr/>
          <a:lstStyle/>
          <a:p>
            <a:pPr algn="l"/>
            <a:r>
              <a:rPr lang="en-US" sz="2400" b="1" dirty="0"/>
              <a:t>Capture</a:t>
            </a:r>
            <a:endParaRPr lang="en-US" sz="2000" b="1" dirty="0"/>
          </a:p>
          <a:p>
            <a:pPr algn="l"/>
            <a:r>
              <a:rPr lang="en-US" dirty="0"/>
              <a:t>Gain timely access to accurate and reliable energy and sustainability information from monthly utility bills for financial grade energy and sustainability reporting.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dirty="0"/>
              <a:t>Utility bill entry and import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Capture, map, and import via </a:t>
            </a:r>
            <a:r>
              <a:rPr lang="en-US" b="1" dirty="0" err="1"/>
              <a:t>EnergyCAP</a:t>
            </a:r>
            <a:r>
              <a:rPr lang="en-US" b="1" dirty="0"/>
              <a:t> Bill </a:t>
            </a:r>
            <a:r>
              <a:rPr lang="en-US" b="1" dirty="0" err="1"/>
              <a:t>CAPture</a:t>
            </a:r>
            <a:r>
              <a:rPr lang="en-US" b="1" dirty="0"/>
              <a:t>℠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dirty="0"/>
              <a:t>API integrations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dirty="0"/>
              <a:t>Data formats: paper, PDF, XLS, CSV, TXT, XML, EDI, and more</a:t>
            </a:r>
          </a:p>
          <a:p>
            <a:endParaRPr lang="en-US" dirty="0"/>
          </a:p>
        </p:txBody>
      </p:sp>
      <p:pic>
        <p:nvPicPr>
          <p:cNvPr id="6" name="Content Placeholder 5" descr="A computer screen showing a document&#10;&#10;Description automatically generated">
            <a:extLst>
              <a:ext uri="{FF2B5EF4-FFF2-40B4-BE49-F238E27FC236}">
                <a16:creationId xmlns:a16="http://schemas.microsoft.com/office/drawing/2014/main" id="{0EAE6A8E-6724-D64A-B3EC-DDB8033198E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186488" y="2433280"/>
            <a:ext cx="5456237" cy="3115390"/>
          </a:xfrm>
        </p:spPr>
      </p:pic>
    </p:spTree>
    <p:extLst>
      <p:ext uri="{BB962C8B-B14F-4D97-AF65-F5344CB8AC3E}">
        <p14:creationId xmlns:p14="http://schemas.microsoft.com/office/powerpoint/2010/main" val="2625469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nergyCAP colors">
      <a:dk1>
        <a:srgbClr val="162F3B"/>
      </a:dk1>
      <a:lt1>
        <a:srgbClr val="FFFFFF"/>
      </a:lt1>
      <a:dk2>
        <a:srgbClr val="000000"/>
      </a:dk2>
      <a:lt2>
        <a:srgbClr val="F8FAF0"/>
      </a:lt2>
      <a:accent1>
        <a:srgbClr val="C1CD23"/>
      </a:accent1>
      <a:accent2>
        <a:srgbClr val="0083A9"/>
      </a:accent2>
      <a:accent3>
        <a:srgbClr val="F96915"/>
      </a:accent3>
      <a:accent4>
        <a:srgbClr val="F3F6DA"/>
      </a:accent4>
      <a:accent5>
        <a:srgbClr val="CAE3EC"/>
      </a:accent5>
      <a:accent6>
        <a:srgbClr val="FDDECC"/>
      </a:accent6>
      <a:hlink>
        <a:srgbClr val="0083A9"/>
      </a:hlink>
      <a:folHlink>
        <a:srgbClr val="005F79"/>
      </a:folHlink>
    </a:clrScheme>
    <a:fontScheme name="EnergyCAP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F2D14330-CAC0-9843-9BEB-3FF7EFFB7AC3}" vid="{25680274-AF68-CF41-B122-41B3FFAAAF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F0680845C0F941973D3FF1CCF55A48" ma:contentTypeVersion="17" ma:contentTypeDescription="Create a new document." ma:contentTypeScope="" ma:versionID="81dcb2392a156e914f1e041bf5d1c952">
  <xsd:schema xmlns:xsd="http://www.w3.org/2001/XMLSchema" xmlns:xs="http://www.w3.org/2001/XMLSchema" xmlns:p="http://schemas.microsoft.com/office/2006/metadata/properties" xmlns:ns2="0d5cb446-661f-45af-a955-fc33b50a7cf2" xmlns:ns3="29f09638-1068-4cdc-b1ae-2bbb702c6014" targetNamespace="http://schemas.microsoft.com/office/2006/metadata/properties" ma:root="true" ma:fieldsID="2ebb323d3eec11223865b1057ffa45ee" ns2:_="" ns3:_="">
    <xsd:import namespace="0d5cb446-661f-45af-a955-fc33b50a7cf2"/>
    <xsd:import namespace="29f09638-1068-4cdc-b1ae-2bbb702c601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3:Presenter_x0028_s_x0029_" minOccurs="0"/>
                <xsd:element ref="ns3:_x0033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5cb446-661f-45af-a955-fc33b50a7c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0831c7f7-205a-460f-bb0f-c3380b5a5d78}" ma:internalName="TaxCatchAll" ma:showField="CatchAllData" ma:web="0d5cb446-661f-45af-a955-fc33b50a7c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f09638-1068-4cdc-b1ae-2bbb702c60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1bba509-5a80-4391-afe3-7247145b26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Presenter_x0028_s_x0029_" ma:index="23" nillable="true" ma:displayName="Presenter(s)" ma:format="Dropdown" ma:internalName="Presenter_x0028_s_x0029_">
      <xsd:simpleType>
        <xsd:restriction base="dms:Text">
          <xsd:maxLength value="75"/>
        </xsd:restriction>
      </xsd:simpleType>
    </xsd:element>
    <xsd:element name="_x0033_" ma:index="24" nillable="true" ma:displayName="3" ma:format="Thumbnail" ma:internalName="_x0033_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d5cb446-661f-45af-a955-fc33b50a7cf2" xsi:nil="true"/>
    <lcf76f155ced4ddcb4097134ff3c332f xmlns="29f09638-1068-4cdc-b1ae-2bbb702c6014">
      <Terms xmlns="http://schemas.microsoft.com/office/infopath/2007/PartnerControls"/>
    </lcf76f155ced4ddcb4097134ff3c332f>
    <SharedWithUsers xmlns="0d5cb446-661f-45af-a955-fc33b50a7cf2">
      <UserInfo>
        <DisplayName>Sarah Uranowski</DisplayName>
        <AccountId>591</AccountId>
        <AccountType/>
      </UserInfo>
    </SharedWithUsers>
    <Presenter_x0028_s_x0029_ xmlns="29f09638-1068-4cdc-b1ae-2bbb702c6014" xsi:nil="true"/>
    <_x0033_ xmlns="29f09638-1068-4cdc-b1ae-2bbb702c601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8E1F8E-A56B-4ADC-8BA0-609C27B77D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5cb446-661f-45af-a955-fc33b50a7cf2"/>
    <ds:schemaRef ds:uri="29f09638-1068-4cdc-b1ae-2bbb702c60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653EDB-F5D1-41B5-95FC-2DF749793E72}">
  <ds:schemaRefs>
    <ds:schemaRef ds:uri="http://purl.org/dc/dcmitype/"/>
    <ds:schemaRef ds:uri="http://schemas.microsoft.com/office/infopath/2007/PartnerControls"/>
    <ds:schemaRef ds:uri="29f09638-1068-4cdc-b1ae-2bbb702c6014"/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0d5cb446-661f-45af-a955-fc33b50a7cf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E447980-33CB-4982-AC23-05729E0FC3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1528</Words>
  <Application>Microsoft Macintosh PowerPoint</Application>
  <PresentationFormat>Widescreen</PresentationFormat>
  <Paragraphs>270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Avenir Next LT Pro</vt:lpstr>
      <vt:lpstr>Avenir Next LT Pro Demi</vt:lpstr>
      <vt:lpstr>Calibri</vt:lpstr>
      <vt:lpstr>Proxima Nova</vt:lpstr>
      <vt:lpstr>Segoe UI</vt:lpstr>
      <vt:lpstr>Wingdings</vt:lpstr>
      <vt:lpstr>Office Theme</vt:lpstr>
      <vt:lpstr>The #1 trusted energy and sustainability ERP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  www.EnergyCAP.com  //  Sales@EnergyCAP.com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#1 trusted energy and sustainability ERP</dc:title>
  <dc:creator>Rachel Siko</dc:creator>
  <cp:lastModifiedBy>Rachel Siko</cp:lastModifiedBy>
  <cp:revision>1</cp:revision>
  <cp:lastPrinted>2022-07-26T17:22:32Z</cp:lastPrinted>
  <dcterms:created xsi:type="dcterms:W3CDTF">2024-01-10T14:00:10Z</dcterms:created>
  <dcterms:modified xsi:type="dcterms:W3CDTF">2024-01-10T14:02:40Z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0x010100D0F0680845C0F941973D3FF1CCF55A48</vt:lpwstr>
  </property>
  <property fmtid="{D5CDD505-2E9C-101B-9397-08002B2CF9AE}" pid="3" name="Order">
    <vt:r8>22800</vt:r8>
  </property>
  <property fmtid="{D5CDD505-2E9C-101B-9397-08002B2CF9AE}" pid="4" name="MediaServiceImageTags">
    <vt:lpwstr/>
  </property>
</Properties>
</file>